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theme/themeOverride1.xml" ContentType="application/vnd.openxmlformats-officedocument.themeOverr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theme/themeOverride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07" r:id="rId2"/>
    <p:sldMasterId id="2147483689" r:id="rId3"/>
    <p:sldMasterId id="2147483660" r:id="rId4"/>
  </p:sldMasterIdLst>
  <p:notesMasterIdLst>
    <p:notesMasterId r:id="rId40"/>
  </p:notesMasterIdLst>
  <p:handoutMasterIdLst>
    <p:handoutMasterId r:id="rId41"/>
  </p:handoutMasterIdLst>
  <p:sldIdLst>
    <p:sldId id="256" r:id="rId5"/>
    <p:sldId id="363" r:id="rId6"/>
    <p:sldId id="349" r:id="rId7"/>
    <p:sldId id="397" r:id="rId8"/>
    <p:sldId id="396" r:id="rId9"/>
    <p:sldId id="398" r:id="rId10"/>
    <p:sldId id="379" r:id="rId11"/>
    <p:sldId id="411" r:id="rId12"/>
    <p:sldId id="412" r:id="rId13"/>
    <p:sldId id="368" r:id="rId14"/>
    <p:sldId id="351" r:id="rId15"/>
    <p:sldId id="413" r:id="rId16"/>
    <p:sldId id="414" r:id="rId17"/>
    <p:sldId id="416" r:id="rId18"/>
    <p:sldId id="417" r:id="rId19"/>
    <p:sldId id="365" r:id="rId20"/>
    <p:sldId id="380" r:id="rId21"/>
    <p:sldId id="381" r:id="rId22"/>
    <p:sldId id="359" r:id="rId23"/>
    <p:sldId id="405" r:id="rId24"/>
    <p:sldId id="384" r:id="rId25"/>
    <p:sldId id="385" r:id="rId26"/>
    <p:sldId id="399" r:id="rId27"/>
    <p:sldId id="386" r:id="rId28"/>
    <p:sldId id="387" r:id="rId29"/>
    <p:sldId id="388" r:id="rId30"/>
    <p:sldId id="400" r:id="rId31"/>
    <p:sldId id="401" r:id="rId32"/>
    <p:sldId id="395" r:id="rId33"/>
    <p:sldId id="420" r:id="rId34"/>
    <p:sldId id="389" r:id="rId35"/>
    <p:sldId id="406" r:id="rId36"/>
    <p:sldId id="410" r:id="rId37"/>
    <p:sldId id="418" r:id="rId38"/>
    <p:sldId id="419" r:id="rId39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800000"/>
    <a:srgbClr val="490F17"/>
    <a:srgbClr val="FF09ED"/>
    <a:srgbClr val="0080FF"/>
    <a:srgbClr val="003E1C"/>
    <a:srgbClr val="00AC4E"/>
    <a:srgbClr val="007A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7" autoAdjust="0"/>
    <p:restoredTop sz="62107" autoAdjust="0"/>
  </p:normalViewPr>
  <p:slideViewPr>
    <p:cSldViewPr snapToGrid="0" snapToObjects="1">
      <p:cViewPr varScale="1">
        <p:scale>
          <a:sx n="55" d="100"/>
          <a:sy n="55" d="100"/>
        </p:scale>
        <p:origin x="2242" y="11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39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e047697\Documents\Puc_Lean_2016\TRERoadMap\TRE_RoadMapLeanSixSigma.xlsm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/>
              <a:t>Média</a:t>
            </a:r>
            <a:r>
              <a:rPr lang="pt-BR" baseline="0"/>
              <a:t> de Dias  por Trâmite</a:t>
            </a:r>
            <a:br>
              <a:rPr lang="pt-BR" baseline="0"/>
            </a:br>
            <a:r>
              <a:rPr lang="pt-BR" baseline="0"/>
              <a:t>Unidades da  SECGS</a:t>
            </a:r>
            <a:br>
              <a:rPr lang="pt-BR" baseline="0"/>
            </a:br>
            <a:r>
              <a:rPr lang="pt-BR" baseline="0"/>
              <a:t>38 PADS</a:t>
            </a:r>
            <a:endParaRPr lang="pt-BR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7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9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9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9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9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9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9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9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9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9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9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0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0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0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0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0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0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0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0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0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0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2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2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2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3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3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3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3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3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3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3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3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3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4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4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4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4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4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4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4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4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4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4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5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5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5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5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5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5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5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5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5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5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6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6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6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6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6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6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6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6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6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6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7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7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7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7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7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7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7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7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7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7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8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8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8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8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8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8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8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8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8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8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9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9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9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9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9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9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9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9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9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19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0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0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0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0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0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0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0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0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0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0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2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2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2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2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2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3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3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3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3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3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3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3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3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3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4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4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4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4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4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4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4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4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4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4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</c:pivotFmts>
    <c:plotArea>
      <c:layout/>
      <c:radarChart>
        <c:radarStyle val="marker"/>
        <c:varyColors val="0"/>
        <c:ser>
          <c:idx val="0"/>
          <c:order val="0"/>
          <c:tx>
            <c:v>Total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Lit>
              <c:ptCount val="10"/>
              <c:pt idx="0">
                <c:v>CIP</c:v>
              </c:pt>
              <c:pt idx="1">
                <c:v>CSTA</c:v>
              </c:pt>
              <c:pt idx="2">
                <c:v>SAPRE</c:v>
              </c:pt>
              <c:pt idx="3">
                <c:v>SECGS</c:v>
              </c:pt>
              <c:pt idx="4">
                <c:v>SESEG</c:v>
              </c:pt>
              <c:pt idx="5">
                <c:v>SMIC</c:v>
              </c:pt>
              <c:pt idx="6">
                <c:v>SMIN</c:v>
              </c:pt>
              <c:pt idx="7">
                <c:v>SOP</c:v>
              </c:pt>
              <c:pt idx="8">
                <c:v>ST</c:v>
              </c:pt>
              <c:pt idx="9">
                <c:v>ASG</c:v>
              </c:pt>
            </c:strLit>
          </c:cat>
          <c:val>
            <c:numLit>
              <c:formatCode>General</c:formatCode>
              <c:ptCount val="10"/>
              <c:pt idx="0">
                <c:v>3.099897119341525</c:v>
              </c:pt>
              <c:pt idx="1">
                <c:v>8.6041666666668402</c:v>
              </c:pt>
              <c:pt idx="2">
                <c:v>22.488304093568189</c:v>
              </c:pt>
              <c:pt idx="3">
                <c:v>2.3419704861112223</c:v>
              </c:pt>
              <c:pt idx="4">
                <c:v>11.384280303029795</c:v>
              </c:pt>
              <c:pt idx="5">
                <c:v>9.9357940821257369</c:v>
              </c:pt>
              <c:pt idx="6">
                <c:v>23.999826388889232</c:v>
              </c:pt>
              <c:pt idx="7">
                <c:v>4.6644965277769188</c:v>
              </c:pt>
              <c:pt idx="8">
                <c:v>3.2626736111105856</c:v>
              </c:pt>
              <c:pt idx="9">
                <c:v>2.7852623456791559</c:v>
              </c:pt>
            </c:numLit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6C4-4C43-9C34-D36AE32A00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11323600"/>
        <c:axId val="1711324144"/>
      </c:radarChart>
      <c:catAx>
        <c:axId val="1711323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1324144"/>
        <c:crosses val="autoZero"/>
        <c:auto val="1"/>
        <c:lblAlgn val="ctr"/>
        <c:lblOffset val="100"/>
        <c:noMultiLvlLbl val="0"/>
      </c:catAx>
      <c:valAx>
        <c:axId val="1711324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11323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  <c:extLst xmlns:c16r2="http://schemas.microsoft.com/office/drawing/2015/06/chart"/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A30471-4DC3-4D29-B089-D29F0A7C8DCF}" type="doc">
      <dgm:prSet loTypeId="urn:microsoft.com/office/officeart/2008/layout/NameandTitleOrganizationalChart" loCatId="hierarchy" qsTypeId="urn:microsoft.com/office/officeart/2005/8/quickstyle/3d4" qsCatId="3D" csTypeId="urn:microsoft.com/office/officeart/2005/8/colors/accent3_3" csCatId="accent3" phldr="1"/>
      <dgm:spPr/>
      <dgm:t>
        <a:bodyPr/>
        <a:lstStyle/>
        <a:p>
          <a:endParaRPr lang="pt-BR"/>
        </a:p>
      </dgm:t>
    </dgm:pt>
    <dgm:pt modelId="{135EF147-7E60-4EF1-B26E-1AEC92F02C76}">
      <dgm:prSet phldrT="[Texto]"/>
      <dgm:spPr>
        <a:xfrm>
          <a:off x="2731242" y="52530"/>
          <a:ext cx="2490448" cy="1352696"/>
        </a:xfrm>
        <a:prstGeom prst="rect">
          <a:avLst/>
        </a:prstGeom>
        <a:solidFill>
          <a:srgbClr val="5B9BD5">
            <a:lumMod val="75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gm:spPr>
      <dgm:t>
        <a:bodyPr/>
        <a:lstStyle/>
        <a:p>
          <a:r>
            <a:rPr lang="pt-BR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SECGS</a:t>
          </a:r>
        </a:p>
      </dgm:t>
    </dgm:pt>
    <dgm:pt modelId="{76C832B2-AB09-42D1-9614-EDDDFADD2AC9}" type="parTrans" cxnId="{3A6C13D0-FCBC-499C-9731-E34C44CEA176}">
      <dgm:prSet/>
      <dgm:spPr/>
      <dgm:t>
        <a:bodyPr/>
        <a:lstStyle/>
        <a:p>
          <a:endParaRPr lang="pt-BR"/>
        </a:p>
      </dgm:t>
    </dgm:pt>
    <dgm:pt modelId="{7622962D-0D70-43DD-868E-5F77B28BA92F}" type="sibTrans" cxnId="{3A6C13D0-FCBC-499C-9731-E34C44CEA176}">
      <dgm:prSet custT="1"/>
      <dgm:spPr>
        <a:xfrm>
          <a:off x="4024197" y="1006740"/>
          <a:ext cx="2469166" cy="901557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gm:spPr>
      <dgm:t>
        <a:bodyPr anchor="ctr"/>
        <a:lstStyle/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</a:t>
          </a:r>
        </a:p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2,34 dias</a:t>
          </a:r>
        </a:p>
      </dgm:t>
    </dgm:pt>
    <dgm:pt modelId="{BF221DDE-4F71-4903-AB0B-6FFFD5C973A7}" type="asst">
      <dgm:prSet phldrT="[Texto]"/>
      <dgm:spPr>
        <a:xfrm>
          <a:off x="57608" y="2544213"/>
          <a:ext cx="3451206" cy="1207645"/>
        </a:xfrm>
        <a:prstGeom prst="rect">
          <a:avLst/>
        </a:prstGeom>
        <a:solidFill>
          <a:srgbClr val="ED7D31">
            <a:lumMod val="60000"/>
            <a:lumOff val="40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gm:spPr>
      <dgm:t>
        <a:bodyPr/>
        <a:lstStyle/>
        <a:p>
          <a:r>
            <a:rPr lang="pt-BR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Coordenadoria de InfraEstrutura Predial</a:t>
          </a:r>
        </a:p>
      </dgm:t>
    </dgm:pt>
    <dgm:pt modelId="{D9D3F215-3512-4667-8F51-69E4BCD03FD0}" type="parTrans" cxnId="{D65C5E86-0DE1-4D25-9189-A16409F888A4}">
      <dgm:prSet/>
      <dgm:spPr>
        <a:xfrm>
          <a:off x="3508814" y="1405227"/>
          <a:ext cx="467651" cy="1742808"/>
        </a:xfrm>
        <a:custGeom>
          <a:avLst/>
          <a:gdLst/>
          <a:ahLst/>
          <a:cxnLst/>
          <a:rect l="0" t="0" r="0" b="0"/>
          <a:pathLst>
            <a:path>
              <a:moveTo>
                <a:pt x="467651" y="0"/>
              </a:moveTo>
              <a:lnTo>
                <a:pt x="467651" y="1742808"/>
              </a:lnTo>
              <a:lnTo>
                <a:pt x="0" y="1742808"/>
              </a:lnTo>
            </a:path>
          </a:pathLst>
        </a:custGeom>
        <a:noFill/>
        <a:ln w="1270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p3d z="-40000" prstMaterial="matte"/>
      </dgm:spPr>
      <dgm:t>
        <a:bodyPr/>
        <a:lstStyle/>
        <a:p>
          <a:endParaRPr lang="pt-BR"/>
        </a:p>
      </dgm:t>
    </dgm:pt>
    <dgm:pt modelId="{AB490AA3-1DE3-43C5-B6ED-BA109D31E6CA}" type="sibTrans" cxnId="{D65C5E86-0DE1-4D25-9189-A16409F888A4}">
      <dgm:prSet custT="1"/>
      <dgm:spPr>
        <a:xfrm>
          <a:off x="1820340" y="3536101"/>
          <a:ext cx="2661259" cy="870712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gm:spPr>
      <dgm:t>
        <a:bodyPr/>
        <a:lstStyle/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</a:t>
          </a:r>
        </a:p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12,84 dias</a:t>
          </a:r>
        </a:p>
      </dgm:t>
    </dgm:pt>
    <dgm:pt modelId="{75051719-400E-4F9F-B15F-B3729F530692}" type="asst">
      <dgm:prSet phldrT="[Texto]"/>
      <dgm:spPr>
        <a:xfrm>
          <a:off x="4551012" y="2346150"/>
          <a:ext cx="3806297" cy="1603772"/>
        </a:xfrm>
        <a:prstGeom prst="rect">
          <a:avLst/>
        </a:prstGeom>
        <a:solidFill>
          <a:srgbClr val="70AD47">
            <a:lumMod val="60000"/>
            <a:lumOff val="40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gm:spPr>
      <dgm:t>
        <a:bodyPr/>
        <a:lstStyle/>
        <a:p>
          <a:r>
            <a:rPr lang="pt-BR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Coordenadoria de Segurança, Transporte e Apoio Administrativo</a:t>
          </a:r>
        </a:p>
      </dgm:t>
    </dgm:pt>
    <dgm:pt modelId="{561AD9CF-9C2D-4D3C-9428-E144306BF9AB}" type="parTrans" cxnId="{C17EE332-CD9F-4124-9695-D70D79DF0099}">
      <dgm:prSet/>
      <dgm:spPr>
        <a:xfrm>
          <a:off x="3976466" y="1405227"/>
          <a:ext cx="574546" cy="17428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42808"/>
              </a:lnTo>
              <a:lnTo>
                <a:pt x="574546" y="1742808"/>
              </a:lnTo>
            </a:path>
          </a:pathLst>
        </a:custGeom>
        <a:noFill/>
        <a:ln w="1270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p3d z="-40000" prstMaterial="matte"/>
      </dgm:spPr>
      <dgm:t>
        <a:bodyPr/>
        <a:lstStyle/>
        <a:p>
          <a:endParaRPr lang="pt-BR"/>
        </a:p>
      </dgm:t>
    </dgm:pt>
    <dgm:pt modelId="{B7B1EFDA-0007-4EF9-908F-E4288AFC3394}" type="sibTrans" cxnId="{C17EE332-CD9F-4124-9695-D70D79DF0099}">
      <dgm:prSet custT="1"/>
      <dgm:spPr>
        <a:xfrm>
          <a:off x="5917695" y="3706515"/>
          <a:ext cx="2665355" cy="822052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gm:spPr>
      <dgm:t>
        <a:bodyPr anchor="ctr"/>
        <a:lstStyle/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 </a:t>
          </a:r>
        </a:p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6,51 dias</a:t>
          </a:r>
        </a:p>
      </dgm:t>
    </dgm:pt>
    <dgm:pt modelId="{436D48CC-DDAC-4667-97A1-D3E1594227CF}" type="pres">
      <dgm:prSet presAssocID="{9AA30471-4DC3-4D29-B089-D29F0A7C8DC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4DA8FEE-DD40-478B-9621-47D42219D0E3}" type="pres">
      <dgm:prSet presAssocID="{135EF147-7E60-4EF1-B26E-1AEC92F02C76}" presName="hierRoot1" presStyleCnt="0">
        <dgm:presLayoutVars>
          <dgm:hierBranch val="init"/>
        </dgm:presLayoutVars>
      </dgm:prSet>
      <dgm:spPr/>
    </dgm:pt>
    <dgm:pt modelId="{168A18DB-4775-4DA0-A5D7-A772CEEAE09B}" type="pres">
      <dgm:prSet presAssocID="{135EF147-7E60-4EF1-B26E-1AEC92F02C76}" presName="rootComposite1" presStyleCnt="0"/>
      <dgm:spPr/>
    </dgm:pt>
    <dgm:pt modelId="{3A89D813-C7B3-4C5F-A294-1F0DA5CBCB59}" type="pres">
      <dgm:prSet presAssocID="{135EF147-7E60-4EF1-B26E-1AEC92F02C76}" presName="rootText1" presStyleLbl="node0" presStyleIdx="0" presStyleCnt="1" custScaleX="67863" custScaleY="71192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5F8F8BDA-A44A-43E4-8836-EB4A37A33C47}" type="pres">
      <dgm:prSet presAssocID="{135EF147-7E60-4EF1-B26E-1AEC92F02C76}" presName="titleText1" presStyleLbl="fgAcc0" presStyleIdx="0" presStyleCnt="1" custScaleX="74759" custScaleY="142346" custLinFactNeighborX="22158" custLinFactNeighborY="-1828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BC5C8032-0E19-486F-AE44-6334D27CAF1A}" type="pres">
      <dgm:prSet presAssocID="{135EF147-7E60-4EF1-B26E-1AEC92F02C76}" presName="rootConnector1" presStyleLbl="node1" presStyleIdx="0" presStyleCnt="0"/>
      <dgm:spPr/>
      <dgm:t>
        <a:bodyPr/>
        <a:lstStyle/>
        <a:p>
          <a:endParaRPr lang="en-US"/>
        </a:p>
      </dgm:t>
    </dgm:pt>
    <dgm:pt modelId="{FBB1F987-DE24-453F-BBC1-043DC8063605}" type="pres">
      <dgm:prSet presAssocID="{135EF147-7E60-4EF1-B26E-1AEC92F02C76}" presName="hierChild2" presStyleCnt="0"/>
      <dgm:spPr/>
    </dgm:pt>
    <dgm:pt modelId="{E5DCA871-FCC3-4D66-9159-5C31C710EFE6}" type="pres">
      <dgm:prSet presAssocID="{135EF147-7E60-4EF1-B26E-1AEC92F02C76}" presName="hierChild3" presStyleCnt="0"/>
      <dgm:spPr/>
    </dgm:pt>
    <dgm:pt modelId="{E91326DC-2B71-4753-BD62-3A30563DA756}" type="pres">
      <dgm:prSet presAssocID="{D9D3F215-3512-4667-8F51-69E4BCD03FD0}" presName="Name96" presStyleLbl="parChTrans1D2" presStyleIdx="0" presStyleCnt="2"/>
      <dgm:spPr/>
      <dgm:t>
        <a:bodyPr/>
        <a:lstStyle/>
        <a:p>
          <a:endParaRPr lang="en-US"/>
        </a:p>
      </dgm:t>
    </dgm:pt>
    <dgm:pt modelId="{961A8F50-A26F-4D9F-A784-8241185FAADC}" type="pres">
      <dgm:prSet presAssocID="{BF221DDE-4F71-4903-AB0B-6FFFD5C973A7}" presName="hierRoot3" presStyleCnt="0">
        <dgm:presLayoutVars>
          <dgm:hierBranch val="init"/>
        </dgm:presLayoutVars>
      </dgm:prSet>
      <dgm:spPr/>
    </dgm:pt>
    <dgm:pt modelId="{71355753-692B-460D-BCA9-27AFE11F7858}" type="pres">
      <dgm:prSet presAssocID="{BF221DDE-4F71-4903-AB0B-6FFFD5C973A7}" presName="rootComposite3" presStyleCnt="0"/>
      <dgm:spPr/>
    </dgm:pt>
    <dgm:pt modelId="{90EB68D5-14B2-4596-9478-C3C10B7807D5}" type="pres">
      <dgm:prSet presAssocID="{BF221DDE-4F71-4903-AB0B-6FFFD5C973A7}" presName="rootText3" presStyleLbl="asst1" presStyleIdx="0" presStyleCnt="2" custScaleX="94043" custScaleY="63558" custLinFactNeighborX="-3780" custLinFactNeighborY="-3751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9066B75-ED60-4CD0-A599-7A89A83526FF}" type="pres">
      <dgm:prSet presAssocID="{BF221DDE-4F71-4903-AB0B-6FFFD5C973A7}" presName="titleText3" presStyleLbl="fgAcc2" presStyleIdx="0" presStyleCnt="2" custScaleX="80575" custScaleY="137476" custLinFactY="-15872" custLinFactNeighborX="20545" custLinFactNeighborY="-100000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B737CC4C-9548-45F3-B5DE-C4E20A98FE6C}" type="pres">
      <dgm:prSet presAssocID="{BF221DDE-4F71-4903-AB0B-6FFFD5C973A7}" presName="rootConnector3" presStyleLbl="asst1" presStyleIdx="0" presStyleCnt="2"/>
      <dgm:spPr/>
      <dgm:t>
        <a:bodyPr/>
        <a:lstStyle/>
        <a:p>
          <a:endParaRPr lang="en-US"/>
        </a:p>
      </dgm:t>
    </dgm:pt>
    <dgm:pt modelId="{1EF81898-84CB-4573-84ED-39F8EFCAA798}" type="pres">
      <dgm:prSet presAssocID="{BF221DDE-4F71-4903-AB0B-6FFFD5C973A7}" presName="hierChild6" presStyleCnt="0"/>
      <dgm:spPr/>
    </dgm:pt>
    <dgm:pt modelId="{F0DEC4E4-020F-4026-BD96-E0945FDA8F78}" type="pres">
      <dgm:prSet presAssocID="{BF221DDE-4F71-4903-AB0B-6FFFD5C973A7}" presName="hierChild7" presStyleCnt="0"/>
      <dgm:spPr/>
    </dgm:pt>
    <dgm:pt modelId="{8E528058-98A8-4A3A-9244-1A2C0256C7FC}" type="pres">
      <dgm:prSet presAssocID="{561AD9CF-9C2D-4D3C-9428-E144306BF9AB}" presName="Name96" presStyleLbl="parChTrans1D2" presStyleIdx="1" presStyleCnt="2"/>
      <dgm:spPr/>
      <dgm:t>
        <a:bodyPr/>
        <a:lstStyle/>
        <a:p>
          <a:endParaRPr lang="en-US"/>
        </a:p>
      </dgm:t>
    </dgm:pt>
    <dgm:pt modelId="{53414CF3-5630-469D-BD5A-97137180E3FC}" type="pres">
      <dgm:prSet presAssocID="{75051719-400E-4F9F-B15F-B3729F530692}" presName="hierRoot3" presStyleCnt="0">
        <dgm:presLayoutVars>
          <dgm:hierBranch val="init"/>
        </dgm:presLayoutVars>
      </dgm:prSet>
      <dgm:spPr/>
    </dgm:pt>
    <dgm:pt modelId="{CA4E964E-3809-4B82-8C3E-287396062B14}" type="pres">
      <dgm:prSet presAssocID="{75051719-400E-4F9F-B15F-B3729F530692}" presName="rootComposite3" presStyleCnt="0"/>
      <dgm:spPr/>
    </dgm:pt>
    <dgm:pt modelId="{CCA0075A-A7AE-49CF-83FB-62BB71135E84}" type="pres">
      <dgm:prSet presAssocID="{75051719-400E-4F9F-B15F-B3729F530692}" presName="rootText3" presStyleLbl="asst1" presStyleIdx="1" presStyleCnt="2" custScaleX="103719" custScaleY="84406" custLinFactNeighborX="-3780" custLinFactNeighborY="-3751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75ED563-A8D5-4679-956D-D84CE042C32D}" type="pres">
      <dgm:prSet presAssocID="{75051719-400E-4F9F-B15F-B3729F530692}" presName="titleText3" presStyleLbl="fgAcc2" presStyleIdx="1" presStyleCnt="2" custScaleX="80699" custScaleY="129793" custLinFactNeighborX="22193" custLinFactNeighborY="-9280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4C8BC104-26E9-466F-BE29-542017A0C33C}" type="pres">
      <dgm:prSet presAssocID="{75051719-400E-4F9F-B15F-B3729F530692}" presName="rootConnector3" presStyleLbl="asst1" presStyleIdx="1" presStyleCnt="2"/>
      <dgm:spPr/>
      <dgm:t>
        <a:bodyPr/>
        <a:lstStyle/>
        <a:p>
          <a:endParaRPr lang="en-US"/>
        </a:p>
      </dgm:t>
    </dgm:pt>
    <dgm:pt modelId="{1884FDC6-E5D2-4F71-8591-6FE09D1D6F53}" type="pres">
      <dgm:prSet presAssocID="{75051719-400E-4F9F-B15F-B3729F530692}" presName="hierChild6" presStyleCnt="0"/>
      <dgm:spPr/>
    </dgm:pt>
    <dgm:pt modelId="{22DE3C51-FC91-4F53-BE4C-A563123CEF84}" type="pres">
      <dgm:prSet presAssocID="{75051719-400E-4F9F-B15F-B3729F530692}" presName="hierChild7" presStyleCnt="0"/>
      <dgm:spPr/>
    </dgm:pt>
  </dgm:ptLst>
  <dgm:cxnLst>
    <dgm:cxn modelId="{C4342694-34C7-48F4-8CE9-AE07CD4499B2}" type="presOf" srcId="{75051719-400E-4F9F-B15F-B3729F530692}" destId="{CCA0075A-A7AE-49CF-83FB-62BB71135E84}" srcOrd="0" destOrd="0" presId="urn:microsoft.com/office/officeart/2008/layout/NameandTitleOrganizationalChart"/>
    <dgm:cxn modelId="{88678329-2A7C-469B-BB6F-9398B9884B2B}" type="presOf" srcId="{7622962D-0D70-43DD-868E-5F77B28BA92F}" destId="{5F8F8BDA-A44A-43E4-8836-EB4A37A33C47}" srcOrd="0" destOrd="0" presId="urn:microsoft.com/office/officeart/2008/layout/NameandTitleOrganizationalChart"/>
    <dgm:cxn modelId="{2025ABF3-7324-4635-8FB4-8374ED654243}" type="presOf" srcId="{561AD9CF-9C2D-4D3C-9428-E144306BF9AB}" destId="{8E528058-98A8-4A3A-9244-1A2C0256C7FC}" srcOrd="0" destOrd="0" presId="urn:microsoft.com/office/officeart/2008/layout/NameandTitleOrganizationalChart"/>
    <dgm:cxn modelId="{3A6C13D0-FCBC-499C-9731-E34C44CEA176}" srcId="{9AA30471-4DC3-4D29-B089-D29F0A7C8DCF}" destId="{135EF147-7E60-4EF1-B26E-1AEC92F02C76}" srcOrd="0" destOrd="0" parTransId="{76C832B2-AB09-42D1-9614-EDDDFADD2AC9}" sibTransId="{7622962D-0D70-43DD-868E-5F77B28BA92F}"/>
    <dgm:cxn modelId="{D2EFA97E-D1A4-4825-A7D2-E8B74DE4E0E8}" type="presOf" srcId="{D9D3F215-3512-4667-8F51-69E4BCD03FD0}" destId="{E91326DC-2B71-4753-BD62-3A30563DA756}" srcOrd="0" destOrd="0" presId="urn:microsoft.com/office/officeart/2008/layout/NameandTitleOrganizationalChart"/>
    <dgm:cxn modelId="{1F0C544E-D11E-48C9-9A8C-F68062FC7D73}" type="presOf" srcId="{9AA30471-4DC3-4D29-B089-D29F0A7C8DCF}" destId="{436D48CC-DDAC-4667-97A1-D3E1594227CF}" srcOrd="0" destOrd="0" presId="urn:microsoft.com/office/officeart/2008/layout/NameandTitleOrganizationalChart"/>
    <dgm:cxn modelId="{0A6725E7-A2FE-4E55-AB9F-732433E5A04A}" type="presOf" srcId="{135EF147-7E60-4EF1-B26E-1AEC92F02C76}" destId="{3A89D813-C7B3-4C5F-A294-1F0DA5CBCB59}" srcOrd="0" destOrd="0" presId="urn:microsoft.com/office/officeart/2008/layout/NameandTitleOrganizationalChart"/>
    <dgm:cxn modelId="{C17EE332-CD9F-4124-9695-D70D79DF0099}" srcId="{135EF147-7E60-4EF1-B26E-1AEC92F02C76}" destId="{75051719-400E-4F9F-B15F-B3729F530692}" srcOrd="1" destOrd="0" parTransId="{561AD9CF-9C2D-4D3C-9428-E144306BF9AB}" sibTransId="{B7B1EFDA-0007-4EF9-908F-E4288AFC3394}"/>
    <dgm:cxn modelId="{D65C5E86-0DE1-4D25-9189-A16409F888A4}" srcId="{135EF147-7E60-4EF1-B26E-1AEC92F02C76}" destId="{BF221DDE-4F71-4903-AB0B-6FFFD5C973A7}" srcOrd="0" destOrd="0" parTransId="{D9D3F215-3512-4667-8F51-69E4BCD03FD0}" sibTransId="{AB490AA3-1DE3-43C5-B6ED-BA109D31E6CA}"/>
    <dgm:cxn modelId="{6329D55C-1B7D-41F3-BC37-0DB4C66C195E}" type="presOf" srcId="{75051719-400E-4F9F-B15F-B3729F530692}" destId="{4C8BC104-26E9-466F-BE29-542017A0C33C}" srcOrd="1" destOrd="0" presId="urn:microsoft.com/office/officeart/2008/layout/NameandTitleOrganizationalChart"/>
    <dgm:cxn modelId="{DD214F3A-C4ED-4103-9F0C-7D0F5C4EE126}" type="presOf" srcId="{BF221DDE-4F71-4903-AB0B-6FFFD5C973A7}" destId="{90EB68D5-14B2-4596-9478-C3C10B7807D5}" srcOrd="0" destOrd="0" presId="urn:microsoft.com/office/officeart/2008/layout/NameandTitleOrganizationalChart"/>
    <dgm:cxn modelId="{8EFC5418-9667-4B28-A94D-A68CF6E2F6BA}" type="presOf" srcId="{AB490AA3-1DE3-43C5-B6ED-BA109D31E6CA}" destId="{89066B75-ED60-4CD0-A599-7A89A83526FF}" srcOrd="0" destOrd="0" presId="urn:microsoft.com/office/officeart/2008/layout/NameandTitleOrganizationalChart"/>
    <dgm:cxn modelId="{A4431EBC-FF17-4E48-8A7B-A7287A5DCF93}" type="presOf" srcId="{135EF147-7E60-4EF1-B26E-1AEC92F02C76}" destId="{BC5C8032-0E19-486F-AE44-6334D27CAF1A}" srcOrd="1" destOrd="0" presId="urn:microsoft.com/office/officeart/2008/layout/NameandTitleOrganizationalChart"/>
    <dgm:cxn modelId="{415FA2C6-7C98-4D10-A7B0-3C7F6D323BAA}" type="presOf" srcId="{BF221DDE-4F71-4903-AB0B-6FFFD5C973A7}" destId="{B737CC4C-9548-45F3-B5DE-C4E20A98FE6C}" srcOrd="1" destOrd="0" presId="urn:microsoft.com/office/officeart/2008/layout/NameandTitleOrganizationalChart"/>
    <dgm:cxn modelId="{8B9D6CB2-4705-4D2D-BAC8-6A017895AD2E}" type="presOf" srcId="{B7B1EFDA-0007-4EF9-908F-E4288AFC3394}" destId="{B75ED563-A8D5-4679-956D-D84CE042C32D}" srcOrd="0" destOrd="0" presId="urn:microsoft.com/office/officeart/2008/layout/NameandTitleOrganizationalChart"/>
    <dgm:cxn modelId="{143823E8-DB36-4868-B80A-5B3505656D33}" type="presParOf" srcId="{436D48CC-DDAC-4667-97A1-D3E1594227CF}" destId="{84DA8FEE-DD40-478B-9621-47D42219D0E3}" srcOrd="0" destOrd="0" presId="urn:microsoft.com/office/officeart/2008/layout/NameandTitleOrganizationalChart"/>
    <dgm:cxn modelId="{05F5A000-01FD-4E86-BC3E-8F2EE4E5EEDD}" type="presParOf" srcId="{84DA8FEE-DD40-478B-9621-47D42219D0E3}" destId="{168A18DB-4775-4DA0-A5D7-A772CEEAE09B}" srcOrd="0" destOrd="0" presId="urn:microsoft.com/office/officeart/2008/layout/NameandTitleOrganizationalChart"/>
    <dgm:cxn modelId="{8930D5E6-7EF5-424F-A6B7-702F510B982F}" type="presParOf" srcId="{168A18DB-4775-4DA0-A5D7-A772CEEAE09B}" destId="{3A89D813-C7B3-4C5F-A294-1F0DA5CBCB59}" srcOrd="0" destOrd="0" presId="urn:microsoft.com/office/officeart/2008/layout/NameandTitleOrganizationalChart"/>
    <dgm:cxn modelId="{4F52F54B-20BF-42AD-8032-E5287EEA7FB8}" type="presParOf" srcId="{168A18DB-4775-4DA0-A5D7-A772CEEAE09B}" destId="{5F8F8BDA-A44A-43E4-8836-EB4A37A33C47}" srcOrd="1" destOrd="0" presId="urn:microsoft.com/office/officeart/2008/layout/NameandTitleOrganizationalChart"/>
    <dgm:cxn modelId="{191C588E-F5B0-4FE8-AC2A-F8C3699FF622}" type="presParOf" srcId="{168A18DB-4775-4DA0-A5D7-A772CEEAE09B}" destId="{BC5C8032-0E19-486F-AE44-6334D27CAF1A}" srcOrd="2" destOrd="0" presId="urn:microsoft.com/office/officeart/2008/layout/NameandTitleOrganizationalChart"/>
    <dgm:cxn modelId="{5B4B9875-671B-4136-8AC9-1F0E13D1C21E}" type="presParOf" srcId="{84DA8FEE-DD40-478B-9621-47D42219D0E3}" destId="{FBB1F987-DE24-453F-BBC1-043DC8063605}" srcOrd="1" destOrd="0" presId="urn:microsoft.com/office/officeart/2008/layout/NameandTitleOrganizationalChart"/>
    <dgm:cxn modelId="{5617F5B6-E2E0-46E6-B66D-7439EDA66A56}" type="presParOf" srcId="{84DA8FEE-DD40-478B-9621-47D42219D0E3}" destId="{E5DCA871-FCC3-4D66-9159-5C31C710EFE6}" srcOrd="2" destOrd="0" presId="urn:microsoft.com/office/officeart/2008/layout/NameandTitleOrganizationalChart"/>
    <dgm:cxn modelId="{3C3E71EC-63C7-4C6E-BF90-84110F5E8700}" type="presParOf" srcId="{E5DCA871-FCC3-4D66-9159-5C31C710EFE6}" destId="{E91326DC-2B71-4753-BD62-3A30563DA756}" srcOrd="0" destOrd="0" presId="urn:microsoft.com/office/officeart/2008/layout/NameandTitleOrganizationalChart"/>
    <dgm:cxn modelId="{FCE438E5-357B-4787-9903-B87D00CD8F9A}" type="presParOf" srcId="{E5DCA871-FCC3-4D66-9159-5C31C710EFE6}" destId="{961A8F50-A26F-4D9F-A784-8241185FAADC}" srcOrd="1" destOrd="0" presId="urn:microsoft.com/office/officeart/2008/layout/NameandTitleOrganizationalChart"/>
    <dgm:cxn modelId="{1E6EFF18-9DBE-464A-96A2-D5D209269CE4}" type="presParOf" srcId="{961A8F50-A26F-4D9F-A784-8241185FAADC}" destId="{71355753-692B-460D-BCA9-27AFE11F7858}" srcOrd="0" destOrd="0" presId="urn:microsoft.com/office/officeart/2008/layout/NameandTitleOrganizationalChart"/>
    <dgm:cxn modelId="{D6EBFF2C-7638-4EB8-8BF7-5D18C55C34C4}" type="presParOf" srcId="{71355753-692B-460D-BCA9-27AFE11F7858}" destId="{90EB68D5-14B2-4596-9478-C3C10B7807D5}" srcOrd="0" destOrd="0" presId="urn:microsoft.com/office/officeart/2008/layout/NameandTitleOrganizationalChart"/>
    <dgm:cxn modelId="{35CD3B4F-EA73-4C2B-B034-2793480EE0DF}" type="presParOf" srcId="{71355753-692B-460D-BCA9-27AFE11F7858}" destId="{89066B75-ED60-4CD0-A599-7A89A83526FF}" srcOrd="1" destOrd="0" presId="urn:microsoft.com/office/officeart/2008/layout/NameandTitleOrganizationalChart"/>
    <dgm:cxn modelId="{B15307F7-8136-4306-BF5A-C810C834B0FC}" type="presParOf" srcId="{71355753-692B-460D-BCA9-27AFE11F7858}" destId="{B737CC4C-9548-45F3-B5DE-C4E20A98FE6C}" srcOrd="2" destOrd="0" presId="urn:microsoft.com/office/officeart/2008/layout/NameandTitleOrganizationalChart"/>
    <dgm:cxn modelId="{850CA838-B70D-4693-829C-65888FE2D8B2}" type="presParOf" srcId="{961A8F50-A26F-4D9F-A784-8241185FAADC}" destId="{1EF81898-84CB-4573-84ED-39F8EFCAA798}" srcOrd="1" destOrd="0" presId="urn:microsoft.com/office/officeart/2008/layout/NameandTitleOrganizationalChart"/>
    <dgm:cxn modelId="{F0C24F5B-D861-49C2-8F4E-142E52A81A34}" type="presParOf" srcId="{961A8F50-A26F-4D9F-A784-8241185FAADC}" destId="{F0DEC4E4-020F-4026-BD96-E0945FDA8F78}" srcOrd="2" destOrd="0" presId="urn:microsoft.com/office/officeart/2008/layout/NameandTitleOrganizationalChart"/>
    <dgm:cxn modelId="{193AECF3-3DE5-41FE-BEB1-1763B20DCCE5}" type="presParOf" srcId="{E5DCA871-FCC3-4D66-9159-5C31C710EFE6}" destId="{8E528058-98A8-4A3A-9244-1A2C0256C7FC}" srcOrd="2" destOrd="0" presId="urn:microsoft.com/office/officeart/2008/layout/NameandTitleOrganizationalChart"/>
    <dgm:cxn modelId="{603F1D70-DBC5-4E7D-A048-9A2BA366A41D}" type="presParOf" srcId="{E5DCA871-FCC3-4D66-9159-5C31C710EFE6}" destId="{53414CF3-5630-469D-BD5A-97137180E3FC}" srcOrd="3" destOrd="0" presId="urn:microsoft.com/office/officeart/2008/layout/NameandTitleOrganizationalChart"/>
    <dgm:cxn modelId="{A8BE3974-F5B3-46B3-9707-D2D20E042BB7}" type="presParOf" srcId="{53414CF3-5630-469D-BD5A-97137180E3FC}" destId="{CA4E964E-3809-4B82-8C3E-287396062B14}" srcOrd="0" destOrd="0" presId="urn:microsoft.com/office/officeart/2008/layout/NameandTitleOrganizationalChart"/>
    <dgm:cxn modelId="{BBC6700E-82E7-4D79-9C73-93984775EF87}" type="presParOf" srcId="{CA4E964E-3809-4B82-8C3E-287396062B14}" destId="{CCA0075A-A7AE-49CF-83FB-62BB71135E84}" srcOrd="0" destOrd="0" presId="urn:microsoft.com/office/officeart/2008/layout/NameandTitleOrganizationalChart"/>
    <dgm:cxn modelId="{019F89ED-9EBF-453D-A26D-11945F8861C5}" type="presParOf" srcId="{CA4E964E-3809-4B82-8C3E-287396062B14}" destId="{B75ED563-A8D5-4679-956D-D84CE042C32D}" srcOrd="1" destOrd="0" presId="urn:microsoft.com/office/officeart/2008/layout/NameandTitleOrganizationalChart"/>
    <dgm:cxn modelId="{4AD73BF0-33C4-489F-A30A-A82B6D21720B}" type="presParOf" srcId="{CA4E964E-3809-4B82-8C3E-287396062B14}" destId="{4C8BC104-26E9-466F-BE29-542017A0C33C}" srcOrd="2" destOrd="0" presId="urn:microsoft.com/office/officeart/2008/layout/NameandTitleOrganizationalChart"/>
    <dgm:cxn modelId="{01D76D54-7E05-4EEC-93B6-B2DF9F114B55}" type="presParOf" srcId="{53414CF3-5630-469D-BD5A-97137180E3FC}" destId="{1884FDC6-E5D2-4F71-8591-6FE09D1D6F53}" srcOrd="1" destOrd="0" presId="urn:microsoft.com/office/officeart/2008/layout/NameandTitleOrganizationalChart"/>
    <dgm:cxn modelId="{A6640B6E-F918-4C35-9EE5-EFF3EB325163}" type="presParOf" srcId="{53414CF3-5630-469D-BD5A-97137180E3FC}" destId="{22DE3C51-FC91-4F53-BE4C-A563123CEF84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A30471-4DC3-4D29-B089-D29F0A7C8DCF}" type="doc">
      <dgm:prSet loTypeId="urn:microsoft.com/office/officeart/2008/layout/NameandTitleOrganizationalChart" loCatId="hierarchy" qsTypeId="urn:microsoft.com/office/officeart/2005/8/quickstyle/3d4" qsCatId="3D" csTypeId="urn:microsoft.com/office/officeart/2005/8/colors/accent3_3" csCatId="accent3" phldr="1"/>
      <dgm:spPr/>
      <dgm:t>
        <a:bodyPr/>
        <a:lstStyle/>
        <a:p>
          <a:endParaRPr lang="pt-BR"/>
        </a:p>
      </dgm:t>
    </dgm:pt>
    <dgm:pt modelId="{135EF147-7E60-4EF1-B26E-1AEC92F02C76}">
      <dgm:prSet phldrT="[Texto]"/>
      <dgm:spPr>
        <a:xfrm>
          <a:off x="2730956" y="51003"/>
          <a:ext cx="2490187" cy="1352555"/>
        </a:xfrm>
        <a:prstGeom prst="rect">
          <a:avLst/>
        </a:prstGeom>
        <a:solidFill>
          <a:srgbClr val="5B9BD5">
            <a:lumMod val="75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gm:spPr>
      <dgm:t>
        <a:bodyPr/>
        <a:lstStyle/>
        <a:p>
          <a:r>
            <a:rPr lang="pt-BR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SECGS</a:t>
          </a:r>
        </a:p>
      </dgm:t>
    </dgm:pt>
    <dgm:pt modelId="{76C832B2-AB09-42D1-9614-EDDDFADD2AC9}" type="parTrans" cxnId="{3A6C13D0-FCBC-499C-9731-E34C44CEA176}">
      <dgm:prSet/>
      <dgm:spPr/>
      <dgm:t>
        <a:bodyPr/>
        <a:lstStyle/>
        <a:p>
          <a:endParaRPr lang="pt-BR"/>
        </a:p>
      </dgm:t>
    </dgm:pt>
    <dgm:pt modelId="{7622962D-0D70-43DD-868E-5F77B28BA92F}" type="sibTrans" cxnId="{3A6C13D0-FCBC-499C-9731-E34C44CEA176}">
      <dgm:prSet custT="1"/>
      <dgm:spPr>
        <a:xfrm>
          <a:off x="4023777" y="1005114"/>
          <a:ext cx="2468908" cy="901463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gm:spPr>
      <dgm:t>
        <a:bodyPr anchor="ctr"/>
        <a:lstStyle/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</a:t>
          </a:r>
        </a:p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2,34 -15% = 2,0 dias</a:t>
          </a:r>
        </a:p>
      </dgm:t>
    </dgm:pt>
    <dgm:pt modelId="{BF221DDE-4F71-4903-AB0B-6FFFD5C973A7}" type="asst">
      <dgm:prSet phldrT="[Texto]"/>
      <dgm:spPr>
        <a:xfrm>
          <a:off x="57602" y="2542425"/>
          <a:ext cx="3450845" cy="1207519"/>
        </a:xfrm>
        <a:prstGeom prst="rect">
          <a:avLst/>
        </a:prstGeom>
        <a:solidFill>
          <a:srgbClr val="ED7D31">
            <a:lumMod val="60000"/>
            <a:lumOff val="40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gm:spPr>
      <dgm:t>
        <a:bodyPr/>
        <a:lstStyle/>
        <a:p>
          <a:r>
            <a:rPr lang="pt-BR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Coordenadoria de InfraEstrutura Predial</a:t>
          </a:r>
        </a:p>
      </dgm:t>
    </dgm:pt>
    <dgm:pt modelId="{D9D3F215-3512-4667-8F51-69E4BCD03FD0}" type="parTrans" cxnId="{D65C5E86-0DE1-4D25-9189-A16409F888A4}">
      <dgm:prSet/>
      <dgm:spPr>
        <a:xfrm>
          <a:off x="3508447" y="1403559"/>
          <a:ext cx="467602" cy="1742626"/>
        </a:xfrm>
        <a:custGeom>
          <a:avLst/>
          <a:gdLst/>
          <a:ahLst/>
          <a:cxnLst/>
          <a:rect l="0" t="0" r="0" b="0"/>
          <a:pathLst>
            <a:path>
              <a:moveTo>
                <a:pt x="467602" y="0"/>
              </a:moveTo>
              <a:lnTo>
                <a:pt x="467602" y="1742626"/>
              </a:lnTo>
              <a:lnTo>
                <a:pt x="0" y="1742626"/>
              </a:lnTo>
            </a:path>
          </a:pathLst>
        </a:custGeom>
        <a:noFill/>
        <a:ln w="1270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p3d z="-40000" prstMaterial="matte"/>
      </dgm:spPr>
      <dgm:t>
        <a:bodyPr/>
        <a:lstStyle/>
        <a:p>
          <a:endParaRPr lang="pt-BR"/>
        </a:p>
      </dgm:t>
    </dgm:pt>
    <dgm:pt modelId="{AB490AA3-1DE3-43C5-B6ED-BA109D31E6CA}" type="sibTrans" cxnId="{D65C5E86-0DE1-4D25-9189-A16409F888A4}">
      <dgm:prSet custT="1"/>
      <dgm:spPr>
        <a:xfrm>
          <a:off x="1820150" y="3534210"/>
          <a:ext cx="2660981" cy="870621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gm:spPr>
      <dgm:t>
        <a:bodyPr/>
        <a:lstStyle/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</a:t>
          </a:r>
        </a:p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12 - 15% = 10,20 dias</a:t>
          </a:r>
        </a:p>
      </dgm:t>
    </dgm:pt>
    <dgm:pt modelId="{75051719-400E-4F9F-B15F-B3729F530692}" type="asst">
      <dgm:prSet phldrT="[Texto]"/>
      <dgm:spPr>
        <a:xfrm>
          <a:off x="4550536" y="2344383"/>
          <a:ext cx="3805899" cy="1603604"/>
        </a:xfrm>
        <a:prstGeom prst="rect">
          <a:avLst/>
        </a:prstGeom>
        <a:solidFill>
          <a:srgbClr val="70AD47">
            <a:lumMod val="60000"/>
            <a:lumOff val="40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gm:spPr>
      <dgm:t>
        <a:bodyPr/>
        <a:lstStyle/>
        <a:p>
          <a:r>
            <a:rPr lang="pt-BR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Coordenadoria de Segurança, Transporte e Apoio Administrativo</a:t>
          </a:r>
        </a:p>
      </dgm:t>
    </dgm:pt>
    <dgm:pt modelId="{561AD9CF-9C2D-4D3C-9428-E144306BF9AB}" type="parTrans" cxnId="{C17EE332-CD9F-4124-9695-D70D79DF0099}">
      <dgm:prSet/>
      <dgm:spPr>
        <a:xfrm>
          <a:off x="3976050" y="1403559"/>
          <a:ext cx="574486" cy="17426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42626"/>
              </a:lnTo>
              <a:lnTo>
                <a:pt x="574486" y="1742626"/>
              </a:lnTo>
            </a:path>
          </a:pathLst>
        </a:custGeom>
        <a:noFill/>
        <a:ln w="1270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p3d z="-40000" prstMaterial="matte"/>
      </dgm:spPr>
      <dgm:t>
        <a:bodyPr/>
        <a:lstStyle/>
        <a:p>
          <a:endParaRPr lang="pt-BR"/>
        </a:p>
      </dgm:t>
    </dgm:pt>
    <dgm:pt modelId="{B7B1EFDA-0007-4EF9-908F-E4288AFC3394}" type="sibTrans" cxnId="{C17EE332-CD9F-4124-9695-D70D79DF0099}">
      <dgm:prSet custT="1"/>
      <dgm:spPr>
        <a:xfrm>
          <a:off x="5917077" y="3704606"/>
          <a:ext cx="2665076" cy="821966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gm:spPr>
      <dgm:t>
        <a:bodyPr anchor="ctr"/>
        <a:lstStyle/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 </a:t>
          </a:r>
        </a:p>
        <a:p>
          <a:pPr algn="ctr"/>
          <a:r>
            <a:rPr lang="pt-BR" sz="1200" b="1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6,51 - 15% = 5,50 dias</a:t>
          </a:r>
        </a:p>
      </dgm:t>
    </dgm:pt>
    <dgm:pt modelId="{436D48CC-DDAC-4667-97A1-D3E1594227CF}" type="pres">
      <dgm:prSet presAssocID="{9AA30471-4DC3-4D29-B089-D29F0A7C8DC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4DA8FEE-DD40-478B-9621-47D42219D0E3}" type="pres">
      <dgm:prSet presAssocID="{135EF147-7E60-4EF1-B26E-1AEC92F02C76}" presName="hierRoot1" presStyleCnt="0">
        <dgm:presLayoutVars>
          <dgm:hierBranch val="init"/>
        </dgm:presLayoutVars>
      </dgm:prSet>
      <dgm:spPr/>
    </dgm:pt>
    <dgm:pt modelId="{168A18DB-4775-4DA0-A5D7-A772CEEAE09B}" type="pres">
      <dgm:prSet presAssocID="{135EF147-7E60-4EF1-B26E-1AEC92F02C76}" presName="rootComposite1" presStyleCnt="0"/>
      <dgm:spPr/>
    </dgm:pt>
    <dgm:pt modelId="{3A89D813-C7B3-4C5F-A294-1F0DA5CBCB59}" type="pres">
      <dgm:prSet presAssocID="{135EF147-7E60-4EF1-B26E-1AEC92F02C76}" presName="rootText1" presStyleLbl="node0" presStyleIdx="0" presStyleCnt="1" custScaleX="67863" custScaleY="71192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5F8F8BDA-A44A-43E4-8836-EB4A37A33C47}" type="pres">
      <dgm:prSet presAssocID="{135EF147-7E60-4EF1-B26E-1AEC92F02C76}" presName="titleText1" presStyleLbl="fgAcc0" presStyleIdx="0" presStyleCnt="1" custScaleX="74759" custScaleY="142346" custLinFactNeighborX="22158" custLinFactNeighborY="-1828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BC5C8032-0E19-486F-AE44-6334D27CAF1A}" type="pres">
      <dgm:prSet presAssocID="{135EF147-7E60-4EF1-B26E-1AEC92F02C76}" presName="rootConnector1" presStyleLbl="node1" presStyleIdx="0" presStyleCnt="0"/>
      <dgm:spPr/>
      <dgm:t>
        <a:bodyPr/>
        <a:lstStyle/>
        <a:p>
          <a:endParaRPr lang="en-US"/>
        </a:p>
      </dgm:t>
    </dgm:pt>
    <dgm:pt modelId="{FBB1F987-DE24-453F-BBC1-043DC8063605}" type="pres">
      <dgm:prSet presAssocID="{135EF147-7E60-4EF1-B26E-1AEC92F02C76}" presName="hierChild2" presStyleCnt="0"/>
      <dgm:spPr/>
    </dgm:pt>
    <dgm:pt modelId="{E5DCA871-FCC3-4D66-9159-5C31C710EFE6}" type="pres">
      <dgm:prSet presAssocID="{135EF147-7E60-4EF1-B26E-1AEC92F02C76}" presName="hierChild3" presStyleCnt="0"/>
      <dgm:spPr/>
    </dgm:pt>
    <dgm:pt modelId="{E91326DC-2B71-4753-BD62-3A30563DA756}" type="pres">
      <dgm:prSet presAssocID="{D9D3F215-3512-4667-8F51-69E4BCD03FD0}" presName="Name96" presStyleLbl="parChTrans1D2" presStyleIdx="0" presStyleCnt="2"/>
      <dgm:spPr/>
      <dgm:t>
        <a:bodyPr/>
        <a:lstStyle/>
        <a:p>
          <a:endParaRPr lang="en-US"/>
        </a:p>
      </dgm:t>
    </dgm:pt>
    <dgm:pt modelId="{961A8F50-A26F-4D9F-A784-8241185FAADC}" type="pres">
      <dgm:prSet presAssocID="{BF221DDE-4F71-4903-AB0B-6FFFD5C973A7}" presName="hierRoot3" presStyleCnt="0">
        <dgm:presLayoutVars>
          <dgm:hierBranch val="init"/>
        </dgm:presLayoutVars>
      </dgm:prSet>
      <dgm:spPr/>
    </dgm:pt>
    <dgm:pt modelId="{71355753-692B-460D-BCA9-27AFE11F7858}" type="pres">
      <dgm:prSet presAssocID="{BF221DDE-4F71-4903-AB0B-6FFFD5C973A7}" presName="rootComposite3" presStyleCnt="0"/>
      <dgm:spPr/>
    </dgm:pt>
    <dgm:pt modelId="{90EB68D5-14B2-4596-9478-C3C10B7807D5}" type="pres">
      <dgm:prSet presAssocID="{BF221DDE-4F71-4903-AB0B-6FFFD5C973A7}" presName="rootText3" presStyleLbl="asst1" presStyleIdx="0" presStyleCnt="2" custScaleX="94043" custScaleY="63558" custLinFactNeighborX="-3780" custLinFactNeighborY="-3751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9066B75-ED60-4CD0-A599-7A89A83526FF}" type="pres">
      <dgm:prSet presAssocID="{BF221DDE-4F71-4903-AB0B-6FFFD5C973A7}" presName="titleText3" presStyleLbl="fgAcc2" presStyleIdx="0" presStyleCnt="2" custScaleX="80575" custScaleY="137476" custLinFactY="-15872" custLinFactNeighborX="20545" custLinFactNeighborY="-100000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B737CC4C-9548-45F3-B5DE-C4E20A98FE6C}" type="pres">
      <dgm:prSet presAssocID="{BF221DDE-4F71-4903-AB0B-6FFFD5C973A7}" presName="rootConnector3" presStyleLbl="asst1" presStyleIdx="0" presStyleCnt="2"/>
      <dgm:spPr/>
      <dgm:t>
        <a:bodyPr/>
        <a:lstStyle/>
        <a:p>
          <a:endParaRPr lang="en-US"/>
        </a:p>
      </dgm:t>
    </dgm:pt>
    <dgm:pt modelId="{1EF81898-84CB-4573-84ED-39F8EFCAA798}" type="pres">
      <dgm:prSet presAssocID="{BF221DDE-4F71-4903-AB0B-6FFFD5C973A7}" presName="hierChild6" presStyleCnt="0"/>
      <dgm:spPr/>
    </dgm:pt>
    <dgm:pt modelId="{F0DEC4E4-020F-4026-BD96-E0945FDA8F78}" type="pres">
      <dgm:prSet presAssocID="{BF221DDE-4F71-4903-AB0B-6FFFD5C973A7}" presName="hierChild7" presStyleCnt="0"/>
      <dgm:spPr/>
    </dgm:pt>
    <dgm:pt modelId="{8E528058-98A8-4A3A-9244-1A2C0256C7FC}" type="pres">
      <dgm:prSet presAssocID="{561AD9CF-9C2D-4D3C-9428-E144306BF9AB}" presName="Name96" presStyleLbl="parChTrans1D2" presStyleIdx="1" presStyleCnt="2"/>
      <dgm:spPr/>
      <dgm:t>
        <a:bodyPr/>
        <a:lstStyle/>
        <a:p>
          <a:endParaRPr lang="en-US"/>
        </a:p>
      </dgm:t>
    </dgm:pt>
    <dgm:pt modelId="{53414CF3-5630-469D-BD5A-97137180E3FC}" type="pres">
      <dgm:prSet presAssocID="{75051719-400E-4F9F-B15F-B3729F530692}" presName="hierRoot3" presStyleCnt="0">
        <dgm:presLayoutVars>
          <dgm:hierBranch val="init"/>
        </dgm:presLayoutVars>
      </dgm:prSet>
      <dgm:spPr/>
    </dgm:pt>
    <dgm:pt modelId="{CA4E964E-3809-4B82-8C3E-287396062B14}" type="pres">
      <dgm:prSet presAssocID="{75051719-400E-4F9F-B15F-B3729F530692}" presName="rootComposite3" presStyleCnt="0"/>
      <dgm:spPr/>
    </dgm:pt>
    <dgm:pt modelId="{CCA0075A-A7AE-49CF-83FB-62BB71135E84}" type="pres">
      <dgm:prSet presAssocID="{75051719-400E-4F9F-B15F-B3729F530692}" presName="rootText3" presStyleLbl="asst1" presStyleIdx="1" presStyleCnt="2" custScaleX="103719" custScaleY="84406" custLinFactNeighborX="-3780" custLinFactNeighborY="-3751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75ED563-A8D5-4679-956D-D84CE042C32D}" type="pres">
      <dgm:prSet presAssocID="{75051719-400E-4F9F-B15F-B3729F530692}" presName="titleText3" presStyleLbl="fgAcc2" presStyleIdx="1" presStyleCnt="2" custScaleX="80699" custScaleY="129793" custLinFactNeighborX="22193" custLinFactNeighborY="-9280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4C8BC104-26E9-466F-BE29-542017A0C33C}" type="pres">
      <dgm:prSet presAssocID="{75051719-400E-4F9F-B15F-B3729F530692}" presName="rootConnector3" presStyleLbl="asst1" presStyleIdx="1" presStyleCnt="2"/>
      <dgm:spPr/>
      <dgm:t>
        <a:bodyPr/>
        <a:lstStyle/>
        <a:p>
          <a:endParaRPr lang="en-US"/>
        </a:p>
      </dgm:t>
    </dgm:pt>
    <dgm:pt modelId="{1884FDC6-E5D2-4F71-8591-6FE09D1D6F53}" type="pres">
      <dgm:prSet presAssocID="{75051719-400E-4F9F-B15F-B3729F530692}" presName="hierChild6" presStyleCnt="0"/>
      <dgm:spPr/>
    </dgm:pt>
    <dgm:pt modelId="{22DE3C51-FC91-4F53-BE4C-A563123CEF84}" type="pres">
      <dgm:prSet presAssocID="{75051719-400E-4F9F-B15F-B3729F530692}" presName="hierChild7" presStyleCnt="0"/>
      <dgm:spPr/>
    </dgm:pt>
  </dgm:ptLst>
  <dgm:cxnLst>
    <dgm:cxn modelId="{66465BB8-68BC-4B77-9FC0-F4ABFE371FEC}" type="presOf" srcId="{7622962D-0D70-43DD-868E-5F77B28BA92F}" destId="{5F8F8BDA-A44A-43E4-8836-EB4A37A33C47}" srcOrd="0" destOrd="0" presId="urn:microsoft.com/office/officeart/2008/layout/NameandTitleOrganizationalChart"/>
    <dgm:cxn modelId="{9426909B-336D-4B57-85CE-3CF5CAD277DC}" type="presOf" srcId="{75051719-400E-4F9F-B15F-B3729F530692}" destId="{4C8BC104-26E9-466F-BE29-542017A0C33C}" srcOrd="1" destOrd="0" presId="urn:microsoft.com/office/officeart/2008/layout/NameandTitleOrganizationalChart"/>
    <dgm:cxn modelId="{BC2D8675-FEEC-4A1E-B9E0-45CB464A923D}" type="presOf" srcId="{135EF147-7E60-4EF1-B26E-1AEC92F02C76}" destId="{BC5C8032-0E19-486F-AE44-6334D27CAF1A}" srcOrd="1" destOrd="0" presId="urn:microsoft.com/office/officeart/2008/layout/NameandTitleOrganizationalChart"/>
    <dgm:cxn modelId="{7069BCEA-9A3B-4FB2-883C-72ED56722175}" type="presOf" srcId="{BF221DDE-4F71-4903-AB0B-6FFFD5C973A7}" destId="{90EB68D5-14B2-4596-9478-C3C10B7807D5}" srcOrd="0" destOrd="0" presId="urn:microsoft.com/office/officeart/2008/layout/NameandTitleOrganizationalChart"/>
    <dgm:cxn modelId="{9B1C9C0D-1B79-409D-8D56-8F806F1D1E97}" type="presOf" srcId="{135EF147-7E60-4EF1-B26E-1AEC92F02C76}" destId="{3A89D813-C7B3-4C5F-A294-1F0DA5CBCB59}" srcOrd="0" destOrd="0" presId="urn:microsoft.com/office/officeart/2008/layout/NameandTitleOrganizationalChart"/>
    <dgm:cxn modelId="{91390AA0-FF95-439B-949D-8796AC46B230}" type="presOf" srcId="{9AA30471-4DC3-4D29-B089-D29F0A7C8DCF}" destId="{436D48CC-DDAC-4667-97A1-D3E1594227CF}" srcOrd="0" destOrd="0" presId="urn:microsoft.com/office/officeart/2008/layout/NameandTitleOrganizationalChart"/>
    <dgm:cxn modelId="{96C5D48D-CDF8-4A5B-B165-8845859DBF69}" type="presOf" srcId="{AB490AA3-1DE3-43C5-B6ED-BA109D31E6CA}" destId="{89066B75-ED60-4CD0-A599-7A89A83526FF}" srcOrd="0" destOrd="0" presId="urn:microsoft.com/office/officeart/2008/layout/NameandTitleOrganizationalChart"/>
    <dgm:cxn modelId="{3A6C13D0-FCBC-499C-9731-E34C44CEA176}" srcId="{9AA30471-4DC3-4D29-B089-D29F0A7C8DCF}" destId="{135EF147-7E60-4EF1-B26E-1AEC92F02C76}" srcOrd="0" destOrd="0" parTransId="{76C832B2-AB09-42D1-9614-EDDDFADD2AC9}" sibTransId="{7622962D-0D70-43DD-868E-5F77B28BA92F}"/>
    <dgm:cxn modelId="{52D7DA1E-26D0-4B3D-9AEF-B6D72A0E1656}" type="presOf" srcId="{B7B1EFDA-0007-4EF9-908F-E4288AFC3394}" destId="{B75ED563-A8D5-4679-956D-D84CE042C32D}" srcOrd="0" destOrd="0" presId="urn:microsoft.com/office/officeart/2008/layout/NameandTitleOrganizationalChart"/>
    <dgm:cxn modelId="{0F824ECF-BB06-4844-B27C-5270AB71B8D9}" type="presOf" srcId="{561AD9CF-9C2D-4D3C-9428-E144306BF9AB}" destId="{8E528058-98A8-4A3A-9244-1A2C0256C7FC}" srcOrd="0" destOrd="0" presId="urn:microsoft.com/office/officeart/2008/layout/NameandTitleOrganizationalChart"/>
    <dgm:cxn modelId="{D65C5E86-0DE1-4D25-9189-A16409F888A4}" srcId="{135EF147-7E60-4EF1-B26E-1AEC92F02C76}" destId="{BF221DDE-4F71-4903-AB0B-6FFFD5C973A7}" srcOrd="0" destOrd="0" parTransId="{D9D3F215-3512-4667-8F51-69E4BCD03FD0}" sibTransId="{AB490AA3-1DE3-43C5-B6ED-BA109D31E6CA}"/>
    <dgm:cxn modelId="{C17EE332-CD9F-4124-9695-D70D79DF0099}" srcId="{135EF147-7E60-4EF1-B26E-1AEC92F02C76}" destId="{75051719-400E-4F9F-B15F-B3729F530692}" srcOrd="1" destOrd="0" parTransId="{561AD9CF-9C2D-4D3C-9428-E144306BF9AB}" sibTransId="{B7B1EFDA-0007-4EF9-908F-E4288AFC3394}"/>
    <dgm:cxn modelId="{4643A430-3421-46DA-B408-19B10BD13366}" type="presOf" srcId="{BF221DDE-4F71-4903-AB0B-6FFFD5C973A7}" destId="{B737CC4C-9548-45F3-B5DE-C4E20A98FE6C}" srcOrd="1" destOrd="0" presId="urn:microsoft.com/office/officeart/2008/layout/NameandTitleOrganizationalChart"/>
    <dgm:cxn modelId="{2F0FFDDB-D189-41BA-B872-8E05DE20DE7C}" type="presOf" srcId="{75051719-400E-4F9F-B15F-B3729F530692}" destId="{CCA0075A-A7AE-49CF-83FB-62BB71135E84}" srcOrd="0" destOrd="0" presId="urn:microsoft.com/office/officeart/2008/layout/NameandTitleOrganizationalChart"/>
    <dgm:cxn modelId="{10507C1C-EF94-46AC-8773-195BD3795B2F}" type="presOf" srcId="{D9D3F215-3512-4667-8F51-69E4BCD03FD0}" destId="{E91326DC-2B71-4753-BD62-3A30563DA756}" srcOrd="0" destOrd="0" presId="urn:microsoft.com/office/officeart/2008/layout/NameandTitleOrganizationalChart"/>
    <dgm:cxn modelId="{D812219A-1A2C-49F4-993D-9E41B7451A4B}" type="presParOf" srcId="{436D48CC-DDAC-4667-97A1-D3E1594227CF}" destId="{84DA8FEE-DD40-478B-9621-47D42219D0E3}" srcOrd="0" destOrd="0" presId="urn:microsoft.com/office/officeart/2008/layout/NameandTitleOrganizationalChart"/>
    <dgm:cxn modelId="{87CF0253-49ED-40A6-BF25-C2CD6E442931}" type="presParOf" srcId="{84DA8FEE-DD40-478B-9621-47D42219D0E3}" destId="{168A18DB-4775-4DA0-A5D7-A772CEEAE09B}" srcOrd="0" destOrd="0" presId="urn:microsoft.com/office/officeart/2008/layout/NameandTitleOrganizationalChart"/>
    <dgm:cxn modelId="{4BAA2E59-5DD6-44B5-A816-4F3EA7494AB1}" type="presParOf" srcId="{168A18DB-4775-4DA0-A5D7-A772CEEAE09B}" destId="{3A89D813-C7B3-4C5F-A294-1F0DA5CBCB59}" srcOrd="0" destOrd="0" presId="urn:microsoft.com/office/officeart/2008/layout/NameandTitleOrganizationalChart"/>
    <dgm:cxn modelId="{26939050-A6B1-423B-B5C7-2F35D8CFCB7D}" type="presParOf" srcId="{168A18DB-4775-4DA0-A5D7-A772CEEAE09B}" destId="{5F8F8BDA-A44A-43E4-8836-EB4A37A33C47}" srcOrd="1" destOrd="0" presId="urn:microsoft.com/office/officeart/2008/layout/NameandTitleOrganizationalChart"/>
    <dgm:cxn modelId="{224DE28A-06D1-43C1-9D75-E1639518D5DA}" type="presParOf" srcId="{168A18DB-4775-4DA0-A5D7-A772CEEAE09B}" destId="{BC5C8032-0E19-486F-AE44-6334D27CAF1A}" srcOrd="2" destOrd="0" presId="urn:microsoft.com/office/officeart/2008/layout/NameandTitleOrganizationalChart"/>
    <dgm:cxn modelId="{12209CF6-D6F1-4447-BCA3-0EF2672773CC}" type="presParOf" srcId="{84DA8FEE-DD40-478B-9621-47D42219D0E3}" destId="{FBB1F987-DE24-453F-BBC1-043DC8063605}" srcOrd="1" destOrd="0" presId="urn:microsoft.com/office/officeart/2008/layout/NameandTitleOrganizationalChart"/>
    <dgm:cxn modelId="{FB7AA4DD-2E6F-4399-9FA9-0209D2485B95}" type="presParOf" srcId="{84DA8FEE-DD40-478B-9621-47D42219D0E3}" destId="{E5DCA871-FCC3-4D66-9159-5C31C710EFE6}" srcOrd="2" destOrd="0" presId="urn:microsoft.com/office/officeart/2008/layout/NameandTitleOrganizationalChart"/>
    <dgm:cxn modelId="{8E580595-1FF6-4037-A5B5-2ABC13BDCC0C}" type="presParOf" srcId="{E5DCA871-FCC3-4D66-9159-5C31C710EFE6}" destId="{E91326DC-2B71-4753-BD62-3A30563DA756}" srcOrd="0" destOrd="0" presId="urn:microsoft.com/office/officeart/2008/layout/NameandTitleOrganizationalChart"/>
    <dgm:cxn modelId="{C30C6900-3A5F-416C-9029-D3EA247D866B}" type="presParOf" srcId="{E5DCA871-FCC3-4D66-9159-5C31C710EFE6}" destId="{961A8F50-A26F-4D9F-A784-8241185FAADC}" srcOrd="1" destOrd="0" presId="urn:microsoft.com/office/officeart/2008/layout/NameandTitleOrganizationalChart"/>
    <dgm:cxn modelId="{21A1D4CD-D031-4ED4-B24A-B60E3C1DCA75}" type="presParOf" srcId="{961A8F50-A26F-4D9F-A784-8241185FAADC}" destId="{71355753-692B-460D-BCA9-27AFE11F7858}" srcOrd="0" destOrd="0" presId="urn:microsoft.com/office/officeart/2008/layout/NameandTitleOrganizationalChart"/>
    <dgm:cxn modelId="{A55DA696-C962-4960-B233-A5709C3F98C1}" type="presParOf" srcId="{71355753-692B-460D-BCA9-27AFE11F7858}" destId="{90EB68D5-14B2-4596-9478-C3C10B7807D5}" srcOrd="0" destOrd="0" presId="urn:microsoft.com/office/officeart/2008/layout/NameandTitleOrganizationalChart"/>
    <dgm:cxn modelId="{7BDE171C-394F-4310-9EEC-6F89875AAC81}" type="presParOf" srcId="{71355753-692B-460D-BCA9-27AFE11F7858}" destId="{89066B75-ED60-4CD0-A599-7A89A83526FF}" srcOrd="1" destOrd="0" presId="urn:microsoft.com/office/officeart/2008/layout/NameandTitleOrganizationalChart"/>
    <dgm:cxn modelId="{A2C8183A-0542-4697-B606-08FA63CFE00D}" type="presParOf" srcId="{71355753-692B-460D-BCA9-27AFE11F7858}" destId="{B737CC4C-9548-45F3-B5DE-C4E20A98FE6C}" srcOrd="2" destOrd="0" presId="urn:microsoft.com/office/officeart/2008/layout/NameandTitleOrganizationalChart"/>
    <dgm:cxn modelId="{0B7E6E75-EADD-43FF-9C71-ADB7C21F81D3}" type="presParOf" srcId="{961A8F50-A26F-4D9F-A784-8241185FAADC}" destId="{1EF81898-84CB-4573-84ED-39F8EFCAA798}" srcOrd="1" destOrd="0" presId="urn:microsoft.com/office/officeart/2008/layout/NameandTitleOrganizationalChart"/>
    <dgm:cxn modelId="{F566FDD7-443B-4D45-A7F3-6FCAAB5F4E91}" type="presParOf" srcId="{961A8F50-A26F-4D9F-A784-8241185FAADC}" destId="{F0DEC4E4-020F-4026-BD96-E0945FDA8F78}" srcOrd="2" destOrd="0" presId="urn:microsoft.com/office/officeart/2008/layout/NameandTitleOrganizationalChart"/>
    <dgm:cxn modelId="{AFA7CE71-375C-4114-989E-DE7A86960472}" type="presParOf" srcId="{E5DCA871-FCC3-4D66-9159-5C31C710EFE6}" destId="{8E528058-98A8-4A3A-9244-1A2C0256C7FC}" srcOrd="2" destOrd="0" presId="urn:microsoft.com/office/officeart/2008/layout/NameandTitleOrganizationalChart"/>
    <dgm:cxn modelId="{822A8181-ECF4-4458-A863-B61C9DE92118}" type="presParOf" srcId="{E5DCA871-FCC3-4D66-9159-5C31C710EFE6}" destId="{53414CF3-5630-469D-BD5A-97137180E3FC}" srcOrd="3" destOrd="0" presId="urn:microsoft.com/office/officeart/2008/layout/NameandTitleOrganizationalChart"/>
    <dgm:cxn modelId="{0130D724-8C66-403D-A28F-A5DF16782B34}" type="presParOf" srcId="{53414CF3-5630-469D-BD5A-97137180E3FC}" destId="{CA4E964E-3809-4B82-8C3E-287396062B14}" srcOrd="0" destOrd="0" presId="urn:microsoft.com/office/officeart/2008/layout/NameandTitleOrganizationalChart"/>
    <dgm:cxn modelId="{6044687A-4763-42CA-9701-C0C993EC6951}" type="presParOf" srcId="{CA4E964E-3809-4B82-8C3E-287396062B14}" destId="{CCA0075A-A7AE-49CF-83FB-62BB71135E84}" srcOrd="0" destOrd="0" presId="urn:microsoft.com/office/officeart/2008/layout/NameandTitleOrganizationalChart"/>
    <dgm:cxn modelId="{C5843E4C-DFAE-43FC-9132-0F2AD7BB57B8}" type="presParOf" srcId="{CA4E964E-3809-4B82-8C3E-287396062B14}" destId="{B75ED563-A8D5-4679-956D-D84CE042C32D}" srcOrd="1" destOrd="0" presId="urn:microsoft.com/office/officeart/2008/layout/NameandTitleOrganizationalChart"/>
    <dgm:cxn modelId="{BFBC7369-FD53-492E-8120-EE9D6CDD77B4}" type="presParOf" srcId="{CA4E964E-3809-4B82-8C3E-287396062B14}" destId="{4C8BC104-26E9-466F-BE29-542017A0C33C}" srcOrd="2" destOrd="0" presId="urn:microsoft.com/office/officeart/2008/layout/NameandTitleOrganizationalChart"/>
    <dgm:cxn modelId="{BB5E5E52-8A04-4AED-8D0D-FA104B122DCA}" type="presParOf" srcId="{53414CF3-5630-469D-BD5A-97137180E3FC}" destId="{1884FDC6-E5D2-4F71-8591-6FE09D1D6F53}" srcOrd="1" destOrd="0" presId="urn:microsoft.com/office/officeart/2008/layout/NameandTitleOrganizationalChart"/>
    <dgm:cxn modelId="{862BE5F4-1E12-4F3F-BDD4-8F7823F01A71}" type="presParOf" srcId="{53414CF3-5630-469D-BD5A-97137180E3FC}" destId="{22DE3C51-FC91-4F53-BE4C-A563123CEF84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528058-98A8-4A3A-9244-1A2C0256C7FC}">
      <dsp:nvSpPr>
        <dsp:cNvPr id="0" name=""/>
        <dsp:cNvSpPr/>
      </dsp:nvSpPr>
      <dsp:spPr>
        <a:xfrm>
          <a:off x="3612166" y="1300281"/>
          <a:ext cx="521909" cy="15831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42808"/>
              </a:lnTo>
              <a:lnTo>
                <a:pt x="574546" y="1742808"/>
              </a:lnTo>
            </a:path>
          </a:pathLst>
        </a:custGeom>
        <a:noFill/>
        <a:ln w="1270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1326DC-2B71-4753-BD62-3A30563DA756}">
      <dsp:nvSpPr>
        <dsp:cNvPr id="0" name=""/>
        <dsp:cNvSpPr/>
      </dsp:nvSpPr>
      <dsp:spPr>
        <a:xfrm>
          <a:off x="3187358" y="1300281"/>
          <a:ext cx="424808" cy="1583143"/>
        </a:xfrm>
        <a:custGeom>
          <a:avLst/>
          <a:gdLst/>
          <a:ahLst/>
          <a:cxnLst/>
          <a:rect l="0" t="0" r="0" b="0"/>
          <a:pathLst>
            <a:path>
              <a:moveTo>
                <a:pt x="467651" y="0"/>
              </a:moveTo>
              <a:lnTo>
                <a:pt x="467651" y="1742808"/>
              </a:lnTo>
              <a:lnTo>
                <a:pt x="0" y="1742808"/>
              </a:lnTo>
            </a:path>
          </a:pathLst>
        </a:custGeom>
        <a:noFill/>
        <a:ln w="1270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89D813-C7B3-4C5F-A294-1F0DA5CBCB59}">
      <dsp:nvSpPr>
        <dsp:cNvPr id="0" name=""/>
        <dsp:cNvSpPr/>
      </dsp:nvSpPr>
      <dsp:spPr>
        <a:xfrm>
          <a:off x="2481022" y="71509"/>
          <a:ext cx="2262288" cy="1228771"/>
        </a:xfrm>
        <a:prstGeom prst="rect">
          <a:avLst/>
        </a:prstGeom>
        <a:solidFill>
          <a:srgbClr val="5B9BD5">
            <a:lumMod val="75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243557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8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SECGS</a:t>
          </a:r>
        </a:p>
      </dsp:txBody>
      <dsp:txXfrm>
        <a:off x="2481022" y="71509"/>
        <a:ext cx="2262288" cy="1228771"/>
      </dsp:txXfrm>
    </dsp:sp>
    <dsp:sp modelId="{5F8F8BDA-A44A-43E4-8836-EB4A37A33C47}">
      <dsp:nvSpPr>
        <dsp:cNvPr id="0" name=""/>
        <dsp:cNvSpPr/>
      </dsp:nvSpPr>
      <dsp:spPr>
        <a:xfrm>
          <a:off x="3655525" y="938301"/>
          <a:ext cx="2242957" cy="818962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2,34 dias</a:t>
          </a:r>
        </a:p>
      </dsp:txBody>
      <dsp:txXfrm>
        <a:off x="3655525" y="938301"/>
        <a:ext cx="2242957" cy="818962"/>
      </dsp:txXfrm>
    </dsp:sp>
    <dsp:sp modelId="{90EB68D5-14B2-4596-9478-C3C10B7807D5}">
      <dsp:nvSpPr>
        <dsp:cNvPr id="0" name=""/>
        <dsp:cNvSpPr/>
      </dsp:nvSpPr>
      <dsp:spPr>
        <a:xfrm>
          <a:off x="52330" y="2334919"/>
          <a:ext cx="3135028" cy="1097008"/>
        </a:xfrm>
        <a:prstGeom prst="rect">
          <a:avLst/>
        </a:prstGeom>
        <a:solidFill>
          <a:srgbClr val="ED7D31">
            <a:lumMod val="60000"/>
            <a:lumOff val="40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243557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8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Coordenadoria de InfraEstrutura Predial</a:t>
          </a:r>
        </a:p>
      </dsp:txBody>
      <dsp:txXfrm>
        <a:off x="52330" y="2334919"/>
        <a:ext cx="3135028" cy="1097008"/>
      </dsp:txXfrm>
    </dsp:sp>
    <dsp:sp modelId="{89066B75-ED60-4CD0-A599-7A89A83526FF}">
      <dsp:nvSpPr>
        <dsp:cNvPr id="0" name=""/>
        <dsp:cNvSpPr/>
      </dsp:nvSpPr>
      <dsp:spPr>
        <a:xfrm>
          <a:off x="1653572" y="3235937"/>
          <a:ext cx="2417451" cy="790943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12,84 dias</a:t>
          </a:r>
        </a:p>
      </dsp:txBody>
      <dsp:txXfrm>
        <a:off x="1653572" y="3235937"/>
        <a:ext cx="2417451" cy="790943"/>
      </dsp:txXfrm>
    </dsp:sp>
    <dsp:sp modelId="{CCA0075A-A7AE-49CF-83FB-62BB71135E84}">
      <dsp:nvSpPr>
        <dsp:cNvPr id="0" name=""/>
        <dsp:cNvSpPr/>
      </dsp:nvSpPr>
      <dsp:spPr>
        <a:xfrm>
          <a:off x="4134076" y="2155002"/>
          <a:ext cx="3457588" cy="1456844"/>
        </a:xfrm>
        <a:prstGeom prst="rect">
          <a:avLst/>
        </a:prstGeom>
        <a:solidFill>
          <a:srgbClr val="70AD47">
            <a:lumMod val="60000"/>
            <a:lumOff val="40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243557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8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Coordenadoria de Segurança, Transporte e Apoio Administrativo</a:t>
          </a:r>
        </a:p>
      </dsp:txBody>
      <dsp:txXfrm>
        <a:off x="4134076" y="2155002"/>
        <a:ext cx="3457588" cy="1456844"/>
      </dsp:txXfrm>
    </dsp:sp>
    <dsp:sp modelId="{B75ED563-A8D5-4679-956D-D84CE042C32D}">
      <dsp:nvSpPr>
        <dsp:cNvPr id="0" name=""/>
        <dsp:cNvSpPr/>
      </dsp:nvSpPr>
      <dsp:spPr>
        <a:xfrm>
          <a:off x="5375553" y="3390739"/>
          <a:ext cx="2421171" cy="746740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 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6,51 dias</a:t>
          </a:r>
        </a:p>
      </dsp:txBody>
      <dsp:txXfrm>
        <a:off x="5375553" y="3390739"/>
        <a:ext cx="2421171" cy="7467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528058-98A8-4A3A-9244-1A2C0256C7FC}">
      <dsp:nvSpPr>
        <dsp:cNvPr id="0" name=""/>
        <dsp:cNvSpPr/>
      </dsp:nvSpPr>
      <dsp:spPr>
        <a:xfrm>
          <a:off x="3976050" y="1403559"/>
          <a:ext cx="574486" cy="17426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42626"/>
              </a:lnTo>
              <a:lnTo>
                <a:pt x="574486" y="1742626"/>
              </a:lnTo>
            </a:path>
          </a:pathLst>
        </a:custGeom>
        <a:noFill/>
        <a:ln w="1270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1326DC-2B71-4753-BD62-3A30563DA756}">
      <dsp:nvSpPr>
        <dsp:cNvPr id="0" name=""/>
        <dsp:cNvSpPr/>
      </dsp:nvSpPr>
      <dsp:spPr>
        <a:xfrm>
          <a:off x="3508447" y="1403559"/>
          <a:ext cx="467602" cy="1742626"/>
        </a:xfrm>
        <a:custGeom>
          <a:avLst/>
          <a:gdLst/>
          <a:ahLst/>
          <a:cxnLst/>
          <a:rect l="0" t="0" r="0" b="0"/>
          <a:pathLst>
            <a:path>
              <a:moveTo>
                <a:pt x="467602" y="0"/>
              </a:moveTo>
              <a:lnTo>
                <a:pt x="467602" y="1742626"/>
              </a:lnTo>
              <a:lnTo>
                <a:pt x="0" y="1742626"/>
              </a:lnTo>
            </a:path>
          </a:pathLst>
        </a:custGeom>
        <a:noFill/>
        <a:ln w="1270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89D813-C7B3-4C5F-A294-1F0DA5CBCB59}">
      <dsp:nvSpPr>
        <dsp:cNvPr id="0" name=""/>
        <dsp:cNvSpPr/>
      </dsp:nvSpPr>
      <dsp:spPr>
        <a:xfrm>
          <a:off x="2730956" y="51003"/>
          <a:ext cx="2490187" cy="1352555"/>
        </a:xfrm>
        <a:prstGeom prst="rect">
          <a:avLst/>
        </a:prstGeom>
        <a:solidFill>
          <a:srgbClr val="5B9BD5">
            <a:lumMod val="75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268093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30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SECGS</a:t>
          </a:r>
        </a:p>
      </dsp:txBody>
      <dsp:txXfrm>
        <a:off x="2730956" y="51003"/>
        <a:ext cx="2490187" cy="1352555"/>
      </dsp:txXfrm>
    </dsp:sp>
    <dsp:sp modelId="{5F8F8BDA-A44A-43E4-8836-EB4A37A33C47}">
      <dsp:nvSpPr>
        <dsp:cNvPr id="0" name=""/>
        <dsp:cNvSpPr/>
      </dsp:nvSpPr>
      <dsp:spPr>
        <a:xfrm>
          <a:off x="4023777" y="1005114"/>
          <a:ext cx="2468908" cy="901463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2,34 -15% = 2,0 dias</a:t>
          </a:r>
        </a:p>
      </dsp:txBody>
      <dsp:txXfrm>
        <a:off x="4023777" y="1005114"/>
        <a:ext cx="2468908" cy="901463"/>
      </dsp:txXfrm>
    </dsp:sp>
    <dsp:sp modelId="{90EB68D5-14B2-4596-9478-C3C10B7807D5}">
      <dsp:nvSpPr>
        <dsp:cNvPr id="0" name=""/>
        <dsp:cNvSpPr/>
      </dsp:nvSpPr>
      <dsp:spPr>
        <a:xfrm>
          <a:off x="57602" y="2542425"/>
          <a:ext cx="3450845" cy="1207519"/>
        </a:xfrm>
        <a:prstGeom prst="rect">
          <a:avLst/>
        </a:prstGeom>
        <a:solidFill>
          <a:srgbClr val="ED7D31">
            <a:lumMod val="60000"/>
            <a:lumOff val="40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268093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30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Coordenadoria de InfraEstrutura Predial</a:t>
          </a:r>
        </a:p>
      </dsp:txBody>
      <dsp:txXfrm>
        <a:off x="57602" y="2542425"/>
        <a:ext cx="3450845" cy="1207519"/>
      </dsp:txXfrm>
    </dsp:sp>
    <dsp:sp modelId="{89066B75-ED60-4CD0-A599-7A89A83526FF}">
      <dsp:nvSpPr>
        <dsp:cNvPr id="0" name=""/>
        <dsp:cNvSpPr/>
      </dsp:nvSpPr>
      <dsp:spPr>
        <a:xfrm>
          <a:off x="1820150" y="3534210"/>
          <a:ext cx="2660981" cy="870621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12 - 15% = 10,20 dias</a:t>
          </a:r>
        </a:p>
      </dsp:txBody>
      <dsp:txXfrm>
        <a:off x="1820150" y="3534210"/>
        <a:ext cx="2660981" cy="870621"/>
      </dsp:txXfrm>
    </dsp:sp>
    <dsp:sp modelId="{CCA0075A-A7AE-49CF-83FB-62BB71135E84}">
      <dsp:nvSpPr>
        <dsp:cNvPr id="0" name=""/>
        <dsp:cNvSpPr/>
      </dsp:nvSpPr>
      <dsp:spPr>
        <a:xfrm>
          <a:off x="4550536" y="2344383"/>
          <a:ext cx="3805899" cy="1603604"/>
        </a:xfrm>
        <a:prstGeom prst="rect">
          <a:avLst/>
        </a:prstGeom>
        <a:solidFill>
          <a:srgbClr val="70AD47">
            <a:lumMod val="60000"/>
            <a:lumOff val="40000"/>
          </a:srgb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268093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3000" kern="120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Coordenadoria de Segurança, Transporte e Apoio Administrativo</a:t>
          </a:r>
        </a:p>
      </dsp:txBody>
      <dsp:txXfrm>
        <a:off x="4550536" y="2344383"/>
        <a:ext cx="3805899" cy="1603604"/>
      </dsp:txXfrm>
    </dsp:sp>
    <dsp:sp modelId="{B75ED563-A8D5-4679-956D-D84CE042C32D}">
      <dsp:nvSpPr>
        <dsp:cNvPr id="0" name=""/>
        <dsp:cNvSpPr/>
      </dsp:nvSpPr>
      <dsp:spPr>
        <a:xfrm>
          <a:off x="5917077" y="3704606"/>
          <a:ext cx="2665076" cy="821966"/>
        </a:xfrm>
        <a:prstGeom prst="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6350" cap="flat" cmpd="sng" algn="ctr">
          <a:solidFill>
            <a:srgbClr val="A5A5A5">
              <a:tint val="99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7620" rIns="3048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Média de dias geral Atual 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200" b="1" kern="1200" baseline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6,51 - 15% = 5,50 dias</a:t>
          </a:r>
        </a:p>
      </dsp:txBody>
      <dsp:txXfrm>
        <a:off x="5917077" y="3704606"/>
        <a:ext cx="2665076" cy="8219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A25FD09-CC70-4F73-99B2-D909494E9E31}" type="datetimeFigureOut">
              <a:rPr lang="pt-BR"/>
              <a:pPr>
                <a:defRPr/>
              </a:pPr>
              <a:t>13/04/2018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A99649B7-C48C-4BF5-83FC-A1798D55DEC0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65127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jpeg>
</file>

<file path=ppt/media/image34.png>
</file>

<file path=ppt/media/image35.png>
</file>

<file path=ppt/media/image36.jpg>
</file>

<file path=ppt/media/image37.jpeg>
</file>

<file path=ppt/media/image38.jpeg>
</file>

<file path=ppt/media/image39.jpeg>
</file>

<file path=ppt/media/image4.png>
</file>

<file path=ppt/media/image40.jpg>
</file>

<file path=ppt/media/image41.jpeg>
</file>

<file path=ppt/media/image42.png>
</file>

<file path=ppt/media/image43.png>
</file>

<file path=ppt/media/image44.png>
</file>

<file path=ppt/media/image45.jpg>
</file>

<file path=ppt/media/image46.jp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C4269743-27D4-4A96-81C9-28295055F131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Click to edit Master text styles</a:t>
            </a:r>
          </a:p>
          <a:p>
            <a:pPr lvl="1"/>
            <a:r>
              <a:rPr lang="pt-BR" noProof="0"/>
              <a:t>Second level</a:t>
            </a:r>
          </a:p>
          <a:p>
            <a:pPr lvl="2"/>
            <a:r>
              <a:rPr lang="pt-BR" noProof="0"/>
              <a:t>Third level</a:t>
            </a:r>
          </a:p>
          <a:p>
            <a:pPr lvl="3"/>
            <a:r>
              <a:rPr lang="pt-BR" noProof="0"/>
              <a:t>Fourth level</a:t>
            </a:r>
          </a:p>
          <a:p>
            <a:pPr lvl="4"/>
            <a:r>
              <a:rPr lang="pt-BR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3FAA628F-8978-49D0-A14F-38E2EC403D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0265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573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Tivemos algumas discussões</a:t>
            </a:r>
            <a:r>
              <a:rPr lang="pt-BR" baseline="0" dirty="0"/>
              <a:t> antes de conseguir chegar no 15% de redução.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8078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Ao atingirmos nossas metas,</a:t>
            </a:r>
            <a:r>
              <a:rPr lang="pt-BR" baseline="0" dirty="0"/>
              <a:t> teremos os possiveis beneficios...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83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Grafico</a:t>
            </a:r>
            <a:r>
              <a:rPr lang="pt-BR" baseline="0" dirty="0"/>
              <a:t> Radial – Demonstrando aonde o problema se salienta.</a:t>
            </a:r>
          </a:p>
          <a:p>
            <a:endParaRPr lang="pt-BR" baseline="0" dirty="0"/>
          </a:p>
          <a:p>
            <a:r>
              <a:rPr lang="pt-BR" baseline="0" dirty="0"/>
              <a:t>Assim podemos afunilar o problema e descobrir possiveis causas do problema.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1068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Uma vez</a:t>
            </a:r>
            <a:r>
              <a:rPr lang="pt-BR" baseline="0" dirty="0"/>
              <a:t> afunilado o problema, conseguimos DELIMITAR MELHOR nossas METAS.</a:t>
            </a:r>
          </a:p>
          <a:p>
            <a:endParaRPr lang="pt-BR" baseline="0" dirty="0"/>
          </a:p>
          <a:p>
            <a:endParaRPr lang="pt-BR" baseline="0" dirty="0"/>
          </a:p>
          <a:p>
            <a:r>
              <a:rPr lang="pt-BR" baseline="0" dirty="0"/>
              <a:t>DIRECIONANDO aquela nossa meta de redução de dias, para os SETORES QUE MAIS CONTRIBUIRAM PARA O PROBLEMA.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337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658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035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970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7970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aseline="0" dirty="0"/>
              <a:t>Neste Slide, iremos explicar DO QUE SE TRATA nosso trabalho, E AONDE ESTÁ FOCADO E DELIMITADO NOSSO ESCOPO.</a:t>
            </a:r>
          </a:p>
          <a:p>
            <a:endParaRPr lang="pt-BR" baseline="0" dirty="0"/>
          </a:p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Este é um Diagrama que mostra de maneira</a:t>
            </a:r>
            <a:r>
              <a:rPr lang="pt-BR" baseline="0" dirty="0"/>
              <a:t> Geral </a:t>
            </a:r>
            <a:r>
              <a:rPr lang="pt-BR" dirty="0"/>
              <a:t>a Presidência</a:t>
            </a:r>
            <a:r>
              <a:rPr lang="pt-BR" baseline="0" dirty="0"/>
              <a:t>, Diretoria, Secretarias e Coordenadorias do TRE.</a:t>
            </a:r>
          </a:p>
          <a:p>
            <a:endParaRPr lang="pt-BR" baseline="0" dirty="0"/>
          </a:p>
          <a:p>
            <a:r>
              <a:rPr lang="pt-BR" baseline="0" dirty="0"/>
              <a:t>Dentro do TRE, TRAMITAM varios PROCESSOS que PODEM passar, ou nao, por DIVERSOS SETORES, dentre eles</a:t>
            </a:r>
            <a:r>
              <a:rPr lang="en-US" baseline="0" dirty="0"/>
              <a:t>:</a:t>
            </a:r>
            <a:endParaRPr lang="pt-BR" baseline="0" dirty="0"/>
          </a:p>
          <a:p>
            <a:pPr marL="171450" indent="-171450">
              <a:buFontTx/>
              <a:buChar char="-"/>
            </a:pPr>
            <a:r>
              <a:rPr lang="pt-BR" baseline="0" dirty="0"/>
              <a:t>Licitações</a:t>
            </a:r>
          </a:p>
          <a:p>
            <a:pPr marL="171450" indent="-171450">
              <a:buFontTx/>
              <a:buChar char="-"/>
            </a:pPr>
            <a:r>
              <a:rPr lang="pt-BR" baseline="0" dirty="0"/>
              <a:t>Registro de Preço</a:t>
            </a:r>
          </a:p>
          <a:p>
            <a:pPr marL="171450" indent="-171450">
              <a:buFontTx/>
              <a:buChar char="-"/>
            </a:pPr>
            <a:r>
              <a:rPr lang="pt-BR" baseline="0" dirty="0"/>
              <a:t>Dispensa</a:t>
            </a:r>
          </a:p>
          <a:p>
            <a:pPr marL="171450" indent="-171450">
              <a:buFontTx/>
              <a:buChar char="-"/>
            </a:pPr>
            <a:r>
              <a:rPr lang="pt-BR" baseline="0" dirty="0"/>
              <a:t>Pregão, ... Etc</a:t>
            </a:r>
          </a:p>
          <a:p>
            <a:pPr marL="171450" indent="-171450">
              <a:buFontTx/>
              <a:buChar char="-"/>
            </a:pPr>
            <a:endParaRPr lang="pt-BR" baseline="0" dirty="0"/>
          </a:p>
          <a:p>
            <a:pPr marL="171450" indent="-171450">
              <a:buFontTx/>
              <a:buChar char="-"/>
            </a:pPr>
            <a:endParaRPr lang="pt-BR" baseline="0" dirty="0"/>
          </a:p>
          <a:p>
            <a:pPr marL="0" indent="0">
              <a:buFontTx/>
              <a:buNone/>
            </a:pPr>
            <a:endParaRPr lang="pt-BR" baseline="0" dirty="0"/>
          </a:p>
          <a:p>
            <a:pPr marL="0" indent="0">
              <a:buFontTx/>
              <a:buNone/>
            </a:pPr>
            <a:r>
              <a:rPr lang="pt-BR" baseline="0" dirty="0"/>
              <a:t>Foi identificado, que muitos processos, demoravam muito tempo para tramitar, ou seja, demoravam muito tempo desde o momento em que foi SOLICITADO, até o momento em que foi ENTREGUE,</a:t>
            </a:r>
          </a:p>
          <a:p>
            <a:pPr marL="171450" indent="-171450">
              <a:buFontTx/>
              <a:buChar char="-"/>
            </a:pPr>
            <a:r>
              <a:rPr lang="pt-BR" baseline="0" dirty="0"/>
              <a:t>Isto acontece por N motivos</a:t>
            </a:r>
          </a:p>
          <a:p>
            <a:pPr marL="171450" indent="-171450">
              <a:buFontTx/>
              <a:buChar char="-"/>
            </a:pPr>
            <a:r>
              <a:rPr lang="pt-BR" baseline="0" dirty="0"/>
              <a:t>Cada processo vai ter as suas burocracias</a:t>
            </a:r>
          </a:p>
          <a:p>
            <a:pPr marL="0" indent="0">
              <a:buFontTx/>
              <a:buNone/>
            </a:pPr>
            <a:endParaRPr lang="pt-BR" baseline="0" dirty="0"/>
          </a:p>
          <a:p>
            <a:pPr marL="0" indent="0">
              <a:buFontTx/>
              <a:buNone/>
            </a:pPr>
            <a:endParaRPr lang="pt-BR" baseline="0" dirty="0"/>
          </a:p>
          <a:p>
            <a:pPr marL="0" indent="0">
              <a:buFontTx/>
              <a:buNone/>
            </a:pPr>
            <a:r>
              <a:rPr lang="pt-BR" baseline="0" dirty="0"/>
              <a:t>MAS ENFIM,</a:t>
            </a:r>
          </a:p>
          <a:p>
            <a:pPr marL="0" indent="0">
              <a:buFontTx/>
              <a:buNone/>
            </a:pPr>
            <a:r>
              <a:rPr lang="pt-BR" baseline="0" dirty="0"/>
              <a:t> Coube a nós analisar o porquê dessas demoras, verificar se existiam padrões de comprtamentos, e sugerir ações para que o tempo demorasse menos.</a:t>
            </a:r>
          </a:p>
          <a:p>
            <a:pPr marL="0" indent="0">
              <a:buFontTx/>
              <a:buNone/>
            </a:pPr>
            <a:endParaRPr lang="pt-BR" baseline="0" dirty="0"/>
          </a:p>
          <a:p>
            <a:pPr marL="0" indent="0">
              <a:buFontTx/>
              <a:buNone/>
            </a:pPr>
            <a:r>
              <a:rPr lang="pt-BR" baseline="0" dirty="0"/>
              <a:t>* Exemplo Classico da compra das Xícaras, que levou quase 1 ano 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379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Nosso trabalho delimita-se Focando</a:t>
            </a:r>
            <a:r>
              <a:rPr lang="pt-BR" baseline="0" dirty="0"/>
              <a:t> apenas</a:t>
            </a:r>
            <a:r>
              <a:rPr lang="pt-BR" dirty="0"/>
              <a:t> na SECGS, CIP e CSTA.</a:t>
            </a:r>
          </a:p>
          <a:p>
            <a:endParaRPr lang="pt-BR" dirty="0"/>
          </a:p>
          <a:p>
            <a:r>
              <a:rPr lang="pt-BR" dirty="0"/>
              <a:t>Sabemos que dependemos de outros</a:t>
            </a:r>
            <a:r>
              <a:rPr lang="pt-BR" baseline="0" dirty="0"/>
              <a:t> setores para que o TRABALHO SEJA CONCLUIDO.</a:t>
            </a:r>
          </a:p>
          <a:p>
            <a:endParaRPr lang="pt-BR" baseline="0" dirty="0"/>
          </a:p>
          <a:p>
            <a:endParaRPr lang="pt-BR" baseline="0" dirty="0"/>
          </a:p>
          <a:p>
            <a:r>
              <a:rPr lang="pt-BR" baseline="0" dirty="0"/>
              <a:t>Bom, não temos como abraçar o mundo, </a:t>
            </a:r>
          </a:p>
          <a:p>
            <a:r>
              <a:rPr lang="pt-BR" baseline="0" dirty="0"/>
              <a:t>Porém, nossa expectativa é que este nosso projeto SIRVA DE EXEMPLO para o Futuro do Tribunal (seja com as próximas equipes que venham a desenvolver os trabalhos pela PUC, sejam pelos servidores que nos acompanharam, ou por aqueles que cursaram o curso de Green Belt)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093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Visto</a:t>
            </a:r>
            <a:r>
              <a:rPr lang="en-US" dirty="0"/>
              <a:t> </a:t>
            </a:r>
            <a:r>
              <a:rPr lang="en-US" dirty="0" err="1"/>
              <a:t>isso</a:t>
            </a:r>
            <a:r>
              <a:rPr lang="en-US" dirty="0"/>
              <a:t>, </a:t>
            </a:r>
          </a:p>
          <a:p>
            <a:endParaRPr lang="en-US" dirty="0"/>
          </a:p>
          <a:p>
            <a:r>
              <a:rPr lang="en-US" dirty="0"/>
              <a:t>agora </a:t>
            </a:r>
            <a:r>
              <a:rPr lang="en-US" dirty="0" err="1"/>
              <a:t>vamos</a:t>
            </a:r>
            <a:r>
              <a:rPr lang="en-US" dirty="0"/>
              <a:t> come</a:t>
            </a:r>
            <a:r>
              <a:rPr lang="pt-BR" dirty="0"/>
              <a:t>çar</a:t>
            </a:r>
            <a:r>
              <a:rPr lang="pt-BR" baseline="0" dirty="0"/>
              <a:t> a DEFINIR o nosso Problema.</a:t>
            </a:r>
          </a:p>
          <a:p>
            <a:r>
              <a:rPr lang="pt-BR" baseline="0" dirty="0"/>
              <a:t>Após isso, MEDIR o tamanho de nosso Problema.</a:t>
            </a:r>
          </a:p>
          <a:p>
            <a:r>
              <a:rPr lang="pt-BR" baseline="0" dirty="0"/>
              <a:t>Depois, Analisar este problema e suas Causas principais.</a:t>
            </a:r>
          </a:p>
          <a:p>
            <a:r>
              <a:rPr lang="pt-BR" baseline="0" dirty="0"/>
              <a:t>Então sugerir Melhorias.</a:t>
            </a:r>
          </a:p>
          <a:p>
            <a:r>
              <a:rPr lang="pt-BR" baseline="0" dirty="0"/>
              <a:t>E medir se as melhorias foram efetivas.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593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Nessa tabela, temos um Raio X do Sistema PAD – que</a:t>
            </a:r>
            <a:r>
              <a:rPr lang="pt-BR" baseline="0" dirty="0"/>
              <a:t> Registra as Tramitações do Tribunal (Licitações, Pregoes, etc)</a:t>
            </a:r>
          </a:p>
          <a:p>
            <a:endParaRPr lang="pt-BR" baseline="0" dirty="0"/>
          </a:p>
          <a:p>
            <a:r>
              <a:rPr lang="pt-BR" baseline="0" dirty="0"/>
              <a:t>Ex</a:t>
            </a:r>
            <a:r>
              <a:rPr lang="en-US" baseline="0" dirty="0"/>
              <a:t>: </a:t>
            </a:r>
            <a:r>
              <a:rPr lang="en-US" baseline="0" dirty="0" err="1"/>
              <a:t>Contratação</a:t>
            </a:r>
            <a:r>
              <a:rPr lang="en-US" baseline="0" dirty="0"/>
              <a:t> de </a:t>
            </a:r>
            <a:r>
              <a:rPr lang="en-US" baseline="0" dirty="0" err="1"/>
              <a:t>Serviço</a:t>
            </a:r>
            <a:r>
              <a:rPr lang="en-US" baseline="0" dirty="0"/>
              <a:t> de </a:t>
            </a:r>
            <a:r>
              <a:rPr lang="en-US" baseline="0" dirty="0" err="1"/>
              <a:t>Eletricista</a:t>
            </a:r>
            <a:r>
              <a:rPr lang="en-US" baseline="0" dirty="0"/>
              <a:t> / </a:t>
            </a:r>
            <a:r>
              <a:rPr lang="en-US" baseline="0" dirty="0" err="1"/>
              <a:t>Pintura</a:t>
            </a:r>
            <a:r>
              <a:rPr lang="en-US" baseline="0" dirty="0"/>
              <a:t> / </a:t>
            </a:r>
            <a:r>
              <a:rPr lang="en-US" baseline="0" dirty="0" err="1"/>
              <a:t>Instala</a:t>
            </a:r>
            <a:r>
              <a:rPr lang="pt-BR" baseline="0" dirty="0"/>
              <a:t>ção de </a:t>
            </a:r>
            <a:r>
              <a:rPr lang="en-US" baseline="0" dirty="0" err="1"/>
              <a:t>Alarme</a:t>
            </a:r>
            <a:r>
              <a:rPr lang="en-US" baseline="0" dirty="0"/>
              <a:t>.</a:t>
            </a:r>
            <a:endParaRPr lang="pt-BR" baseline="0" dirty="0"/>
          </a:p>
          <a:p>
            <a:endParaRPr lang="pt-BR" baseline="0" dirty="0"/>
          </a:p>
          <a:p>
            <a:r>
              <a:rPr lang="pt-BR" baseline="0" dirty="0"/>
              <a:t>Cada linha indica UMA TRAMITAÇÃO.</a:t>
            </a:r>
          </a:p>
          <a:p>
            <a:endParaRPr lang="pt-BR" baseline="0" dirty="0"/>
          </a:p>
          <a:p>
            <a:r>
              <a:rPr lang="pt-BR" baseline="0" dirty="0"/>
              <a:t>Ou seja,</a:t>
            </a:r>
          </a:p>
          <a:p>
            <a:r>
              <a:rPr lang="pt-BR" baseline="0" dirty="0"/>
              <a:t>Na Primeira coluna tenho qual é o SETOR que estava com aquele Tramite,</a:t>
            </a:r>
          </a:p>
          <a:p>
            <a:r>
              <a:rPr lang="pt-BR" baseline="0" dirty="0"/>
              <a:t>Na segunda coluna a data/horario que iniciou a se trabalhar com aquele tramite,</a:t>
            </a:r>
          </a:p>
          <a:p>
            <a:endParaRPr lang="pt-BR" baseline="0" dirty="0"/>
          </a:p>
          <a:p>
            <a:r>
              <a:rPr lang="pt-BR" baseline="0" dirty="0"/>
              <a:t>Nessa coluna colorida é o tempo que se levou trabalhando no tramite.</a:t>
            </a:r>
          </a:p>
          <a:p>
            <a:endParaRPr lang="pt-BR" baseline="0" dirty="0"/>
          </a:p>
          <a:p>
            <a:r>
              <a:rPr lang="pt-BR" baseline="0" dirty="0"/>
              <a:t>E na ultima coluna um comentário sobre o que foi feito OU sobre o as pendências.</a:t>
            </a:r>
          </a:p>
          <a:p>
            <a:endParaRPr lang="pt-BR" baseline="0" dirty="0"/>
          </a:p>
          <a:p>
            <a:endParaRPr lang="pt-BR" baseline="0" dirty="0"/>
          </a:p>
          <a:p>
            <a:endParaRPr lang="pt-BR" baseline="0" dirty="0"/>
          </a:p>
          <a:p>
            <a:r>
              <a:rPr lang="pt-BR" baseline="0" dirty="0"/>
              <a:t>Reparem que quanto mais forte o VERMELHO nessa coluna, mais tempo o setor demorou.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70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Bom, nosso primeiro passo,</a:t>
            </a:r>
            <a:r>
              <a:rPr lang="pt-BR" baseline="0" dirty="0"/>
              <a:t> foi tirar uma MEIDA GLOBAL </a:t>
            </a:r>
            <a:r>
              <a:rPr lang="en-US" baseline="0" dirty="0"/>
              <a:t>/ GERAL de </a:t>
            </a:r>
            <a:r>
              <a:rPr lang="en-US" baseline="0" dirty="0" err="1"/>
              <a:t>quantos</a:t>
            </a:r>
            <a:r>
              <a:rPr lang="en-US" baseline="0" dirty="0"/>
              <a:t> </a:t>
            </a:r>
            <a:r>
              <a:rPr lang="en-US" baseline="0" dirty="0" err="1"/>
              <a:t>dias</a:t>
            </a:r>
            <a:r>
              <a:rPr lang="en-US" baseline="0" dirty="0"/>
              <a:t> </a:t>
            </a:r>
            <a:r>
              <a:rPr lang="en-US" baseline="0" dirty="0" err="1"/>
              <a:t>os</a:t>
            </a:r>
            <a:r>
              <a:rPr lang="en-US" baseline="0" dirty="0"/>
              <a:t> </a:t>
            </a:r>
            <a:r>
              <a:rPr lang="en-US" baseline="0" dirty="0" err="1"/>
              <a:t>tramites</a:t>
            </a:r>
            <a:r>
              <a:rPr lang="en-US" baseline="0" dirty="0"/>
              <a:t> </a:t>
            </a:r>
            <a:r>
              <a:rPr lang="en-US" baseline="0" dirty="0" err="1"/>
              <a:t>demoravam</a:t>
            </a:r>
            <a:r>
              <a:rPr lang="en-US" baseline="0" dirty="0"/>
              <a:t>.</a:t>
            </a:r>
          </a:p>
          <a:p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Como n</a:t>
            </a:r>
            <a:r>
              <a:rPr lang="pt-BR" baseline="0" dirty="0"/>
              <a:t>ão vamos trabalhar com TODOS OS SETORES do Tribunal,</a:t>
            </a:r>
            <a:endParaRPr lang="en-US" baseline="0" dirty="0"/>
          </a:p>
          <a:p>
            <a:r>
              <a:rPr lang="en-US" baseline="0" dirty="0" err="1"/>
              <a:t>Tivemos</a:t>
            </a:r>
            <a:r>
              <a:rPr lang="en-US" baseline="0" dirty="0"/>
              <a:t> que </a:t>
            </a:r>
            <a:r>
              <a:rPr lang="en-US" baseline="0" dirty="0" err="1"/>
              <a:t>ver</a:t>
            </a:r>
            <a:r>
              <a:rPr lang="en-US" baseline="0" dirty="0"/>
              <a:t> o </a:t>
            </a:r>
            <a:r>
              <a:rPr lang="en-US" baseline="0" dirty="0" err="1"/>
              <a:t>quanto</a:t>
            </a:r>
            <a:r>
              <a:rPr lang="en-US" baseline="0" dirty="0"/>
              <a:t> </a:t>
            </a:r>
            <a:r>
              <a:rPr lang="en-US" baseline="0" dirty="0" err="1"/>
              <a:t>os</a:t>
            </a:r>
            <a:r>
              <a:rPr lang="en-US" baseline="0" dirty="0"/>
              <a:t> “</a:t>
            </a:r>
            <a:r>
              <a:rPr lang="en-US" baseline="0" dirty="0" err="1"/>
              <a:t>Nossos</a:t>
            </a:r>
            <a:r>
              <a:rPr lang="en-US" baseline="0" dirty="0"/>
              <a:t> </a:t>
            </a:r>
            <a:r>
              <a:rPr lang="en-US" baseline="0" dirty="0" err="1"/>
              <a:t>Setores</a:t>
            </a:r>
            <a:r>
              <a:rPr lang="en-US" baseline="0" dirty="0"/>
              <a:t>” </a:t>
            </a:r>
            <a:r>
              <a:rPr lang="en-US" baseline="0" dirty="0" err="1"/>
              <a:t>contribuiam</a:t>
            </a:r>
            <a:r>
              <a:rPr lang="en-US" baseline="0" dirty="0"/>
              <a:t> para as </a:t>
            </a:r>
            <a:r>
              <a:rPr lang="en-US" baseline="0" dirty="0" err="1"/>
              <a:t>Médias</a:t>
            </a:r>
            <a:r>
              <a:rPr lang="en-US" baseline="0" dirty="0"/>
              <a:t> </a:t>
            </a:r>
            <a:r>
              <a:rPr lang="en-US" baseline="0" dirty="0" err="1"/>
              <a:t>Gerais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87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Grafico de</a:t>
            </a:r>
            <a:r>
              <a:rPr lang="pt-BR" baseline="0" dirty="0"/>
              <a:t> Serie, mostrando um de nossos SETORES RELEVANTES.</a:t>
            </a:r>
          </a:p>
          <a:p>
            <a:endParaRPr lang="pt-BR" baseline="0" dirty="0"/>
          </a:p>
          <a:p>
            <a:r>
              <a:rPr lang="pt-BR" baseline="0" dirty="0"/>
              <a:t>Eixo X – Coletamos TODOS os tramites daquele Setor X (SECGS)</a:t>
            </a:r>
          </a:p>
          <a:p>
            <a:r>
              <a:rPr lang="pt-BR" baseline="0" dirty="0"/>
              <a:t>Eixo Y – Nr de DIAS daquele TRAMITE</a:t>
            </a:r>
          </a:p>
          <a:p>
            <a:endParaRPr lang="pt-BR" baseline="0" dirty="0"/>
          </a:p>
          <a:p>
            <a:r>
              <a:rPr lang="pt-BR" baseline="0" dirty="0"/>
              <a:t>Reparem que mesmo nós contribuindo pouco com aquela media Global, ainda temos grandes picos </a:t>
            </a:r>
          </a:p>
          <a:p>
            <a:r>
              <a:rPr lang="pt-BR" baseline="0" dirty="0"/>
              <a:t>Em ALGUNS TRAMITES que demoraram MUITOS DIAS Para tramitar.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FAA628F-8978-49D0-A14F-38E2EC403D0C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46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03FB43-424A-443E-84B3-39C7A23E564D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7DFA98-3D43-499A-8DF3-749040D22F4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73787B-0C2F-4417-BBFB-CF7E977CB785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E9A07E-887C-4D3E-A200-DD4DC69CA9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5B69B9-7C6B-4790-88BB-4FBD9149223C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6BA260-C73C-4EBC-903A-7633155D22F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3"/>
          <p:cNvSpPr txBox="1">
            <a:spLocks/>
          </p:cNvSpPr>
          <p:nvPr userDrawn="1"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endParaRPr lang="pt-BR" sz="3600" dirty="0">
              <a:solidFill>
                <a:schemeClr val="bg1"/>
              </a:solidFill>
              <a:cs typeface="Calibri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6450A2-D19A-48DE-8CF4-5257D4088A51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FB61A0-3EAE-48AA-9212-CA4CD27240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633685-7B3F-4DE4-ADCA-C8FD3520BEB3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5B06B7-D0C6-4735-A3F6-250CB3923EF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79A685-5D6E-4C5A-ACD7-6E219004E733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4C1661-D6E3-46B2-B3C9-87138C0A1CC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032077-1BE4-43F8-96F4-BAB66B314AA3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7BC594-4EDB-46C3-A4FE-B65C8BEAB0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F45F56-46A9-4189-82D6-4F1AECE45EF9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1C51D8-094B-486C-82E8-E69E8AD3A1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F7CCDA-53DC-48E1-85D3-F23F852B49AD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EA959A-180E-4F30-8409-6B49FB58C03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59FEC0-A8B4-47C1-BAA2-AB522ADCEEE5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59D3D1-44D2-455D-BFE1-C9F6E86B98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CF1667-4D15-4521-A26F-348AF6D32A9A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6E417D-DA7A-4A94-A341-ADC3A3104B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5E8C11-D13A-4088-8859-66EE86861B99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9AFE6D-D381-4EF5-90C7-E326149EEB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E3192D-B1D8-4D15-85D7-3385A930ADEB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ACD622-7888-4C4D-A6F3-CC291CB445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463ABD-801B-49B9-B6A2-FE534F40D386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F41F0E-A5E7-402C-9602-C19E2D075E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0BB7E2-B131-46E7-A535-A9F61DDDDE96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70E92-BC4B-4136-A841-365555649D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333350-9DCD-44EB-91FF-E4E9499C6373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C0D506-E44A-4557-B653-A0CB19664D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7"/>
          <p:cNvSpPr/>
          <p:nvPr userDrawn="1"/>
        </p:nvSpPr>
        <p:spPr>
          <a:xfrm>
            <a:off x="-36512" y="0"/>
            <a:ext cx="9180512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 dirty="0">
              <a:noFill/>
            </a:endParaRPr>
          </a:p>
        </p:txBody>
      </p:sp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-36512" y="-171399"/>
            <a:ext cx="9180512" cy="648071"/>
          </a:xfrm>
          <a:prstGeom prst="rect">
            <a:avLst/>
          </a:prstGeom>
          <a:solidFill>
            <a:srgbClr val="800000"/>
          </a:solidFill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pt-BR" sz="2800" b="1" dirty="0">
              <a:solidFill>
                <a:srgbClr val="820019"/>
              </a:solidFill>
              <a:cs typeface="Arial" charset="0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10" descr="Untitled-1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6" descr="Y:\DIRETORIA DE PLANEJAMENTO E DESENVOLVIMENTO\TEMPLATE_LOGOS_MANUAL DE USO DA MARCA PUCPR\LOGOS\Logo PUC com endosso Marista\1-PUCPR_vertical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3365500" y="260350"/>
            <a:ext cx="2413000" cy="3113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2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3461657"/>
            <a:ext cx="9144000" cy="914400"/>
          </a:xfrm>
          <a:solidFill>
            <a:srgbClr val="6C0000"/>
          </a:solidFill>
        </p:spPr>
        <p:txBody>
          <a:bodyPr/>
          <a:lstStyle>
            <a:lvl1pPr algn="ctr"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Clique para editar o estilo do título mestre</a:t>
            </a:r>
            <a:endParaRPr lang="pt-BR" dirty="0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" y="4667918"/>
            <a:ext cx="9144000" cy="481012"/>
          </a:xfrm>
        </p:spPr>
        <p:txBody>
          <a:bodyPr/>
          <a:lstStyle>
            <a:lvl1pPr marL="0" indent="0" algn="ctr">
              <a:buFontTx/>
              <a:buNone/>
              <a:defRPr sz="2800" b="1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Clique para editar o estilo do subtítulo mestre</a:t>
            </a:r>
            <a:endParaRPr lang="pt-BR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0" y="0"/>
            <a:ext cx="9144000" cy="746125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pt-BR" sz="2800" b="1">
              <a:solidFill>
                <a:srgbClr val="000000"/>
              </a:solidFill>
              <a:latin typeface="Arial" pitchFamily="34" charset="0"/>
              <a:cs typeface="Arial" charset="0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73303"/>
            <a:ext cx="9144000" cy="60620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EBC0DE-C201-467A-9B17-4590C2F776E0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883195-E45B-486B-9D31-5040FC6878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39163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39163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241925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2419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241925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3916363"/>
          </a:xfrm>
        </p:spPr>
        <p:txBody>
          <a:bodyPr/>
          <a:lstStyle/>
          <a:p>
            <a:pPr lvl="0"/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804F6B-9681-4FEA-915C-84A0C843B5D8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657C78-FC91-4C10-9911-BCA55D9D580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Arial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Rodapé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Arial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Arial" pitchFamily="34" charset="0"/>
              </a:defRPr>
            </a:lvl1pPr>
          </a:lstStyle>
          <a:p>
            <a:pPr>
              <a:defRPr/>
            </a:pPr>
            <a:fld id="{F86EC52B-0B49-41D9-9E0A-E082BB89A19F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ítulo, conteúd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Arial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Rodapé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Arial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>
                <a:latin typeface="Arial" pitchFamily="34" charset="0"/>
              </a:defRPr>
            </a:lvl1pPr>
          </a:lstStyle>
          <a:p>
            <a:pPr>
              <a:defRPr/>
            </a:pPr>
            <a:fld id="{9F9D8F57-A1C7-446A-812C-97606408C76A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1188" y="3284538"/>
            <a:ext cx="7772400" cy="1470025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5157788"/>
            <a:ext cx="6400800" cy="481012"/>
          </a:xfrm>
        </p:spPr>
        <p:txBody>
          <a:bodyPr/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pt-BR"/>
              <a:t>Clique para editar o estilo do subtítulo mestre</a:t>
            </a: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 userDrawn="1"/>
        </p:nvSpPr>
        <p:spPr>
          <a:xfrm>
            <a:off x="0" y="5218113"/>
            <a:ext cx="9144000" cy="16398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9785" y="73303"/>
            <a:ext cx="8510630" cy="60620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A50021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 b="1"/>
            </a:lvl1pPr>
            <a:lvl2pPr>
              <a:defRPr sz="2000" b="1"/>
            </a:lvl2pPr>
            <a:lvl3pPr>
              <a:defRPr sz="1800" b="1"/>
            </a:lvl3pPr>
            <a:lvl4pPr>
              <a:defRPr sz="1600" b="1"/>
            </a:lvl4pPr>
            <a:lvl5pPr>
              <a:defRPr sz="1600" b="1"/>
            </a:lvl5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3"/>
          <p:cNvSpPr txBox="1">
            <a:spLocks/>
          </p:cNvSpPr>
          <p:nvPr userDrawn="1"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endParaRPr lang="pt-BR" sz="3600" dirty="0">
              <a:solidFill>
                <a:schemeClr val="bg1"/>
              </a:solidFill>
              <a:cs typeface="Calibri" pitchFamily="34" charset="0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27840" y="132026"/>
            <a:ext cx="8510630" cy="606206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39163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39163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27840" y="132026"/>
            <a:ext cx="8510630" cy="60620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 userDrawn="1"/>
        </p:nvSpPr>
        <p:spPr>
          <a:xfrm>
            <a:off x="0" y="5462588"/>
            <a:ext cx="9144000" cy="13954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27840" y="132026"/>
            <a:ext cx="8510630" cy="606206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 userDrawn="1"/>
        </p:nvSpPr>
        <p:spPr>
          <a:xfrm>
            <a:off x="0" y="5426075"/>
            <a:ext cx="9144000" cy="14319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96D27D-DE44-4C63-A2C6-829CFFDCC78F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EAD1DE-E08E-4024-A47B-7B6F733BF3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27840" y="132026"/>
            <a:ext cx="8510630" cy="606206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241925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241925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241925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3916363"/>
          </a:xfrm>
        </p:spPr>
        <p:txBody>
          <a:bodyPr/>
          <a:lstStyle/>
          <a:p>
            <a:pPr lvl="0"/>
            <a:endParaRPr lang="pt-BR" noProof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Rodapé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69BF3B3D-8067-4A18-878A-C7DA47904B22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ítulo, conteúd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Rodapé 6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fld id="{73AA83AB-5597-4A9E-9A48-86826E612C91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Número de Slide 81"/>
          <p:cNvSpPr txBox="1">
            <a:spLocks/>
          </p:cNvSpPr>
          <p:nvPr userDrawn="1"/>
        </p:nvSpPr>
        <p:spPr>
          <a:xfrm>
            <a:off x="6724650" y="6357938"/>
            <a:ext cx="2133600" cy="365125"/>
          </a:xfrm>
          <a:prstGeom prst="rect">
            <a:avLst/>
          </a:prstGeom>
        </p:spPr>
        <p:txBody>
          <a:bodyPr anchor="ctr"/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  <a:defRPr/>
            </a:pPr>
            <a:fld id="{128F49DB-F239-4A27-8167-0D3447145135}" type="slidenum">
              <a:rPr lang="pt-BR" sz="1200" b="1">
                <a:solidFill>
                  <a:srgbClr val="7A0000"/>
                </a:solidFill>
                <a:latin typeface="Tahoma" pitchFamily="34" charset="0"/>
                <a:cs typeface="Tahoma" pitchFamily="34" charset="0"/>
              </a:rPr>
              <a:pPr algn="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pt-BR" sz="1200" b="1" dirty="0">
              <a:solidFill>
                <a:srgbClr val="7A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aixaDeTexto 10"/>
          <p:cNvSpPr txBox="1"/>
          <p:nvPr userDrawn="1"/>
        </p:nvSpPr>
        <p:spPr>
          <a:xfrm>
            <a:off x="842963" y="373063"/>
            <a:ext cx="8286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rgbClr val="7A0000"/>
                </a:solidFill>
                <a:latin typeface="+mn-lt"/>
                <a:cs typeface="Tahoma" pitchFamily="34" charset="0"/>
              </a:rPr>
              <a:t>Programa Honor Companies</a:t>
            </a: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407988"/>
            <a:ext cx="9144000" cy="522287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bg1"/>
                </a:solidFill>
                <a:latin typeface="+mn-lt"/>
              </a:rPr>
              <a:t>          PONTIFÍCIA UNIVERSIDADE CATÓLICA DO PARANÁ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/>
          <a:srcRect l="5945" t="23830" r="71567" b="25378"/>
          <a:stretch>
            <a:fillRect/>
          </a:stretch>
        </p:blipFill>
        <p:spPr bwMode="auto">
          <a:xfrm>
            <a:off x="357188" y="239713"/>
            <a:ext cx="785812" cy="83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7A0000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D4FD82ED-1C01-4806-BFB1-B34AE73DFD61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Número de Slide 81"/>
          <p:cNvSpPr txBox="1">
            <a:spLocks/>
          </p:cNvSpPr>
          <p:nvPr userDrawn="1"/>
        </p:nvSpPr>
        <p:spPr>
          <a:xfrm>
            <a:off x="6724650" y="6357938"/>
            <a:ext cx="2133600" cy="365125"/>
          </a:xfrm>
          <a:prstGeom prst="rect">
            <a:avLst/>
          </a:prstGeom>
        </p:spPr>
        <p:txBody>
          <a:bodyPr anchor="ctr"/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  <a:defRPr/>
            </a:pPr>
            <a:fld id="{953A006D-FDF4-43AC-A10A-50DE8E21EA51}" type="slidenum">
              <a:rPr lang="pt-BR" sz="1200" b="1">
                <a:solidFill>
                  <a:srgbClr val="7A0000"/>
                </a:solidFill>
                <a:latin typeface="Tahoma" pitchFamily="34" charset="0"/>
                <a:cs typeface="Tahoma" pitchFamily="34" charset="0"/>
              </a:rPr>
              <a:pPr algn="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pt-BR" sz="1200" b="1" dirty="0">
              <a:solidFill>
                <a:srgbClr val="7A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aixaDeTexto 10"/>
          <p:cNvSpPr txBox="1"/>
          <p:nvPr userDrawn="1"/>
        </p:nvSpPr>
        <p:spPr>
          <a:xfrm>
            <a:off x="842963" y="373063"/>
            <a:ext cx="8286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rgbClr val="7A0000"/>
                </a:solidFill>
                <a:latin typeface="+mn-lt"/>
                <a:cs typeface="Tahoma" pitchFamily="34" charset="0"/>
              </a:rPr>
              <a:t>Programa Honor Companies</a:t>
            </a: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407988"/>
            <a:ext cx="9144000" cy="522287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bg1"/>
                </a:solidFill>
                <a:latin typeface="+mn-lt"/>
              </a:rPr>
              <a:t>          PONTIFÍCIA UNIVERSIDADE CATÓLICA DO PARANÁ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/>
          <a:srcRect l="5945" t="23830" r="71567" b="25378"/>
          <a:stretch>
            <a:fillRect/>
          </a:stretch>
        </p:blipFill>
        <p:spPr bwMode="auto">
          <a:xfrm>
            <a:off x="357188" y="239713"/>
            <a:ext cx="785812" cy="83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7A0000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37B93F94-9351-444E-971E-FBE7424E8555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02E96B-83EE-40F9-AB22-6FE5952C2A21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7E18C2-9D23-4339-B23C-C133B532AB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Número de Slide 81"/>
          <p:cNvSpPr txBox="1">
            <a:spLocks/>
          </p:cNvSpPr>
          <p:nvPr userDrawn="1"/>
        </p:nvSpPr>
        <p:spPr>
          <a:xfrm>
            <a:off x="6724650" y="6357938"/>
            <a:ext cx="2133600" cy="365125"/>
          </a:xfrm>
          <a:prstGeom prst="rect">
            <a:avLst/>
          </a:prstGeom>
        </p:spPr>
        <p:txBody>
          <a:bodyPr anchor="ctr"/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  <a:defRPr/>
            </a:pPr>
            <a:fld id="{0B5FFFD5-E665-44E6-865A-096665F8B676}" type="slidenum">
              <a:rPr lang="pt-BR" sz="1200" b="1">
                <a:solidFill>
                  <a:srgbClr val="7A0000"/>
                </a:solidFill>
                <a:latin typeface="Tahoma" pitchFamily="34" charset="0"/>
                <a:cs typeface="Tahoma" pitchFamily="34" charset="0"/>
              </a:rPr>
              <a:pPr algn="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pt-BR" sz="1200" b="1" dirty="0">
              <a:solidFill>
                <a:srgbClr val="7A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aixaDeTexto 10"/>
          <p:cNvSpPr txBox="1"/>
          <p:nvPr userDrawn="1"/>
        </p:nvSpPr>
        <p:spPr>
          <a:xfrm>
            <a:off x="842963" y="373063"/>
            <a:ext cx="8286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rgbClr val="7A0000"/>
                </a:solidFill>
                <a:latin typeface="+mn-lt"/>
                <a:cs typeface="Tahoma" pitchFamily="34" charset="0"/>
              </a:rPr>
              <a:t>Programa Honor Companies</a:t>
            </a: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407988"/>
            <a:ext cx="9144000" cy="522287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bg1"/>
                </a:solidFill>
                <a:latin typeface="+mn-lt"/>
              </a:rPr>
              <a:t>          PONTIFÍCIA UNIVERSIDADE CATÓLICA DO PARANÁ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/>
          <a:srcRect l="5945" t="23830" r="71567" b="25378"/>
          <a:stretch>
            <a:fillRect/>
          </a:stretch>
        </p:blipFill>
        <p:spPr bwMode="auto">
          <a:xfrm>
            <a:off x="357188" y="239713"/>
            <a:ext cx="785812" cy="83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7A0000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FEC5E62C-2C1F-474D-9B0E-FA99EEF514CE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Número de Slide 81"/>
          <p:cNvSpPr txBox="1">
            <a:spLocks/>
          </p:cNvSpPr>
          <p:nvPr userDrawn="1"/>
        </p:nvSpPr>
        <p:spPr>
          <a:xfrm>
            <a:off x="6724650" y="6357938"/>
            <a:ext cx="2133600" cy="365125"/>
          </a:xfrm>
          <a:prstGeom prst="rect">
            <a:avLst/>
          </a:prstGeom>
        </p:spPr>
        <p:txBody>
          <a:bodyPr anchor="ctr"/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  <a:defRPr/>
            </a:pPr>
            <a:fld id="{28FAC035-6052-4E36-ACAC-BAF86CCCEEDA}" type="slidenum">
              <a:rPr lang="pt-BR" sz="1200" b="1">
                <a:solidFill>
                  <a:srgbClr val="7A0000"/>
                </a:solidFill>
                <a:latin typeface="Tahoma" pitchFamily="34" charset="0"/>
                <a:cs typeface="Tahoma" pitchFamily="34" charset="0"/>
              </a:rPr>
              <a:pPr algn="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pt-BR" sz="1200" b="1" dirty="0">
              <a:solidFill>
                <a:srgbClr val="7A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aixaDeTexto 10"/>
          <p:cNvSpPr txBox="1"/>
          <p:nvPr userDrawn="1"/>
        </p:nvSpPr>
        <p:spPr>
          <a:xfrm>
            <a:off x="842963" y="373063"/>
            <a:ext cx="8286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rgbClr val="7A0000"/>
                </a:solidFill>
                <a:latin typeface="+mn-lt"/>
                <a:cs typeface="Tahoma" pitchFamily="34" charset="0"/>
              </a:rPr>
              <a:t>Programa Honor Companies</a:t>
            </a: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407988"/>
            <a:ext cx="9144000" cy="522287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bg1"/>
                </a:solidFill>
                <a:latin typeface="+mn-lt"/>
              </a:rPr>
              <a:t>          PONTIFÍCIA UNIVERSIDADE CATÓLICA DO PARANÁ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/>
          <a:srcRect l="5945" t="23830" r="71567" b="25378"/>
          <a:stretch>
            <a:fillRect/>
          </a:stretch>
        </p:blipFill>
        <p:spPr bwMode="auto">
          <a:xfrm>
            <a:off x="357188" y="239713"/>
            <a:ext cx="785812" cy="83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7A0000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CE18F6F0-84D4-4DFB-9988-21A46233111E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Número de Slide 81"/>
          <p:cNvSpPr txBox="1">
            <a:spLocks/>
          </p:cNvSpPr>
          <p:nvPr userDrawn="1"/>
        </p:nvSpPr>
        <p:spPr>
          <a:xfrm>
            <a:off x="6724650" y="6357938"/>
            <a:ext cx="2133600" cy="365125"/>
          </a:xfrm>
          <a:prstGeom prst="rect">
            <a:avLst/>
          </a:prstGeom>
        </p:spPr>
        <p:txBody>
          <a:bodyPr anchor="ctr"/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  <a:defRPr/>
            </a:pPr>
            <a:fld id="{3A96A4DE-2623-4D70-868A-012263930E1B}" type="slidenum">
              <a:rPr lang="pt-BR" sz="1200" b="1">
                <a:solidFill>
                  <a:srgbClr val="7A0000"/>
                </a:solidFill>
                <a:latin typeface="Tahoma" pitchFamily="34" charset="0"/>
                <a:cs typeface="Tahoma" pitchFamily="34" charset="0"/>
              </a:rPr>
              <a:pPr algn="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pt-BR" sz="1200" b="1" dirty="0">
              <a:solidFill>
                <a:srgbClr val="7A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aixaDeTexto 10"/>
          <p:cNvSpPr txBox="1"/>
          <p:nvPr userDrawn="1"/>
        </p:nvSpPr>
        <p:spPr>
          <a:xfrm>
            <a:off x="842963" y="373063"/>
            <a:ext cx="8286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rgbClr val="7A0000"/>
                </a:solidFill>
                <a:latin typeface="+mn-lt"/>
                <a:cs typeface="Tahoma" pitchFamily="34" charset="0"/>
              </a:rPr>
              <a:t>Programa Honor Companies</a:t>
            </a: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407988"/>
            <a:ext cx="9144000" cy="522287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bg1"/>
                </a:solidFill>
                <a:latin typeface="+mn-lt"/>
              </a:rPr>
              <a:t>          PONTIFÍCIA UNIVERSIDADE CATÓLICA DO PARANÁ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/>
          <a:srcRect l="5945" t="23830" r="71567" b="25378"/>
          <a:stretch>
            <a:fillRect/>
          </a:stretch>
        </p:blipFill>
        <p:spPr bwMode="auto">
          <a:xfrm>
            <a:off x="357188" y="239713"/>
            <a:ext cx="785812" cy="83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7A0000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FB3453FD-FDCD-419B-8441-D473A9F4B4F6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Número de Slide 81"/>
          <p:cNvSpPr txBox="1">
            <a:spLocks/>
          </p:cNvSpPr>
          <p:nvPr userDrawn="1"/>
        </p:nvSpPr>
        <p:spPr>
          <a:xfrm>
            <a:off x="6724650" y="6357938"/>
            <a:ext cx="2133600" cy="365125"/>
          </a:xfrm>
          <a:prstGeom prst="rect">
            <a:avLst/>
          </a:prstGeom>
        </p:spPr>
        <p:txBody>
          <a:bodyPr anchor="ctr"/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  <a:defRPr/>
            </a:pPr>
            <a:fld id="{05F470C7-95FE-44E1-922D-2E08FC2D2DFB}" type="slidenum">
              <a:rPr lang="pt-BR" sz="1200" b="1">
                <a:solidFill>
                  <a:srgbClr val="7A0000"/>
                </a:solidFill>
                <a:latin typeface="Tahoma" pitchFamily="34" charset="0"/>
                <a:cs typeface="Tahoma" pitchFamily="34" charset="0"/>
              </a:rPr>
              <a:pPr algn="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pt-BR" sz="1200" b="1" dirty="0">
              <a:solidFill>
                <a:srgbClr val="7A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aixaDeTexto 10"/>
          <p:cNvSpPr txBox="1"/>
          <p:nvPr userDrawn="1"/>
        </p:nvSpPr>
        <p:spPr>
          <a:xfrm>
            <a:off x="842963" y="373063"/>
            <a:ext cx="8286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rgbClr val="7A0000"/>
                </a:solidFill>
                <a:latin typeface="+mn-lt"/>
                <a:cs typeface="Tahoma" pitchFamily="34" charset="0"/>
              </a:rPr>
              <a:t>Programa Honor Companies</a:t>
            </a: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407988"/>
            <a:ext cx="9144000" cy="522287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bg1"/>
                </a:solidFill>
                <a:latin typeface="+mn-lt"/>
              </a:rPr>
              <a:t>          PONTIFÍCIA UNIVERSIDADE CATÓLICA DO PARANÁ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/>
          <a:srcRect l="5945" t="23830" r="71567" b="25378"/>
          <a:stretch>
            <a:fillRect/>
          </a:stretch>
        </p:blipFill>
        <p:spPr bwMode="auto">
          <a:xfrm>
            <a:off x="357188" y="239713"/>
            <a:ext cx="785812" cy="83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7A0000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0DC72372-FB47-4A5E-B257-86F91C600E45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Número de Slide 81"/>
          <p:cNvSpPr txBox="1">
            <a:spLocks/>
          </p:cNvSpPr>
          <p:nvPr userDrawn="1"/>
        </p:nvSpPr>
        <p:spPr>
          <a:xfrm>
            <a:off x="6724650" y="6357938"/>
            <a:ext cx="2133600" cy="365125"/>
          </a:xfrm>
          <a:prstGeom prst="rect">
            <a:avLst/>
          </a:prstGeom>
        </p:spPr>
        <p:txBody>
          <a:bodyPr anchor="ctr"/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  <a:defRPr/>
            </a:pPr>
            <a:fld id="{B9DD1391-F50A-4AD6-9B65-D6F414E0F671}" type="slidenum">
              <a:rPr lang="pt-BR" sz="1200" b="1">
                <a:solidFill>
                  <a:srgbClr val="7A0000"/>
                </a:solidFill>
                <a:latin typeface="Tahoma" pitchFamily="34" charset="0"/>
                <a:cs typeface="Tahoma" pitchFamily="34" charset="0"/>
              </a:rPr>
              <a:pPr algn="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pt-BR" sz="1200" b="1" dirty="0">
              <a:solidFill>
                <a:srgbClr val="7A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aixaDeTexto 10"/>
          <p:cNvSpPr txBox="1"/>
          <p:nvPr userDrawn="1"/>
        </p:nvSpPr>
        <p:spPr>
          <a:xfrm>
            <a:off x="842963" y="373063"/>
            <a:ext cx="8286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rgbClr val="7A0000"/>
                </a:solidFill>
                <a:latin typeface="+mn-lt"/>
                <a:cs typeface="Tahoma" pitchFamily="34" charset="0"/>
              </a:rPr>
              <a:t>Programa Honor Companies</a:t>
            </a: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407988"/>
            <a:ext cx="9144000" cy="522287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bg1"/>
                </a:solidFill>
                <a:latin typeface="+mn-lt"/>
              </a:rPr>
              <a:t>          PONTIFÍCIA UNIVERSIDADE CATÓLICA DO PARANÁ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/>
          <a:srcRect l="5945" t="23830" r="71567" b="25378"/>
          <a:stretch>
            <a:fillRect/>
          </a:stretch>
        </p:blipFill>
        <p:spPr bwMode="auto">
          <a:xfrm>
            <a:off x="357188" y="239713"/>
            <a:ext cx="785812" cy="83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7A0000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3B3E4B15-BE21-4027-A340-CC4D8C0C6666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Número de Slide 81"/>
          <p:cNvSpPr txBox="1">
            <a:spLocks/>
          </p:cNvSpPr>
          <p:nvPr userDrawn="1"/>
        </p:nvSpPr>
        <p:spPr>
          <a:xfrm>
            <a:off x="6724650" y="6357938"/>
            <a:ext cx="2133600" cy="365125"/>
          </a:xfrm>
          <a:prstGeom prst="rect">
            <a:avLst/>
          </a:prstGeom>
        </p:spPr>
        <p:txBody>
          <a:bodyPr anchor="ctr"/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  <a:defRPr/>
            </a:pPr>
            <a:fld id="{4EC944B5-6D14-40EB-BF65-25A14E543CEE}" type="slidenum">
              <a:rPr lang="pt-BR" sz="1200" b="1">
                <a:solidFill>
                  <a:srgbClr val="7A0000"/>
                </a:solidFill>
                <a:latin typeface="Tahoma" pitchFamily="34" charset="0"/>
                <a:cs typeface="Tahoma" pitchFamily="34" charset="0"/>
              </a:rPr>
              <a:pPr algn="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pt-BR" sz="1200" b="1" dirty="0">
              <a:solidFill>
                <a:srgbClr val="7A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aixaDeTexto 10"/>
          <p:cNvSpPr txBox="1"/>
          <p:nvPr userDrawn="1"/>
        </p:nvSpPr>
        <p:spPr>
          <a:xfrm>
            <a:off x="842963" y="373063"/>
            <a:ext cx="8286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rgbClr val="7A0000"/>
                </a:solidFill>
                <a:latin typeface="+mn-lt"/>
                <a:cs typeface="Tahoma" pitchFamily="34" charset="0"/>
              </a:rPr>
              <a:t>Programa Honor Companies</a:t>
            </a: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407988"/>
            <a:ext cx="9144000" cy="522287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bg1"/>
                </a:solidFill>
                <a:latin typeface="+mn-lt"/>
              </a:rPr>
              <a:t>          PONTIFÍCIA UNIVERSIDADE CATÓLICA DO PARANÁ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/>
          <a:srcRect l="5945" t="23830" r="71567" b="25378"/>
          <a:stretch>
            <a:fillRect/>
          </a:stretch>
        </p:blipFill>
        <p:spPr bwMode="auto">
          <a:xfrm>
            <a:off x="357188" y="239713"/>
            <a:ext cx="785812" cy="83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7A0000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CF1FFA5B-0AE8-4EA9-8154-EB32A1704EA3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Número de Slide 81"/>
          <p:cNvSpPr txBox="1">
            <a:spLocks/>
          </p:cNvSpPr>
          <p:nvPr userDrawn="1"/>
        </p:nvSpPr>
        <p:spPr>
          <a:xfrm>
            <a:off x="6724650" y="6357938"/>
            <a:ext cx="2133600" cy="365125"/>
          </a:xfrm>
          <a:prstGeom prst="rect">
            <a:avLst/>
          </a:prstGeom>
        </p:spPr>
        <p:txBody>
          <a:bodyPr anchor="ctr"/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  <a:defRPr/>
            </a:pPr>
            <a:fld id="{3B4110AA-6387-49F9-B332-34D64A3589F2}" type="slidenum">
              <a:rPr lang="pt-BR" sz="1200" b="1">
                <a:solidFill>
                  <a:srgbClr val="7A0000"/>
                </a:solidFill>
                <a:latin typeface="Tahoma" pitchFamily="34" charset="0"/>
                <a:cs typeface="Tahoma" pitchFamily="34" charset="0"/>
              </a:rPr>
              <a:pPr algn="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pt-BR" sz="1200" b="1" dirty="0">
              <a:solidFill>
                <a:srgbClr val="7A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aixaDeTexto 10"/>
          <p:cNvSpPr txBox="1"/>
          <p:nvPr userDrawn="1"/>
        </p:nvSpPr>
        <p:spPr>
          <a:xfrm>
            <a:off x="842963" y="373063"/>
            <a:ext cx="8286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rgbClr val="7A0000"/>
                </a:solidFill>
                <a:latin typeface="+mn-lt"/>
                <a:cs typeface="Tahoma" pitchFamily="34" charset="0"/>
              </a:rPr>
              <a:t>Programa Honor Companies</a:t>
            </a: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407988"/>
            <a:ext cx="9144000" cy="522287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bg1"/>
                </a:solidFill>
                <a:latin typeface="+mn-lt"/>
              </a:rPr>
              <a:t>          PONTIFÍCIA UNIVERSIDADE CATÓLICA DO PARANÁ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/>
          <a:srcRect l="5945" t="23830" r="71567" b="25378"/>
          <a:stretch>
            <a:fillRect/>
          </a:stretch>
        </p:blipFill>
        <p:spPr bwMode="auto">
          <a:xfrm>
            <a:off x="357188" y="239713"/>
            <a:ext cx="785812" cy="83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7A0000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AC1AC2E8-F267-42CB-8656-22DF17886413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Número de Slide 81"/>
          <p:cNvSpPr txBox="1">
            <a:spLocks/>
          </p:cNvSpPr>
          <p:nvPr userDrawn="1"/>
        </p:nvSpPr>
        <p:spPr>
          <a:xfrm>
            <a:off x="6724650" y="6357938"/>
            <a:ext cx="2133600" cy="365125"/>
          </a:xfrm>
          <a:prstGeom prst="rect">
            <a:avLst/>
          </a:prstGeom>
        </p:spPr>
        <p:txBody>
          <a:bodyPr anchor="ctr"/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  <a:defRPr/>
            </a:pPr>
            <a:fld id="{0C62C877-CC17-4292-AB09-816F45F47FEF}" type="slidenum">
              <a:rPr lang="pt-BR" sz="1200" b="1">
                <a:solidFill>
                  <a:srgbClr val="7A0000"/>
                </a:solidFill>
                <a:latin typeface="Tahoma" pitchFamily="34" charset="0"/>
                <a:cs typeface="Tahoma" pitchFamily="34" charset="0"/>
              </a:rPr>
              <a:pPr algn="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pt-BR" sz="1200" b="1" dirty="0">
              <a:solidFill>
                <a:srgbClr val="7A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aixaDeTexto 10"/>
          <p:cNvSpPr txBox="1"/>
          <p:nvPr userDrawn="1"/>
        </p:nvSpPr>
        <p:spPr>
          <a:xfrm>
            <a:off x="842963" y="373063"/>
            <a:ext cx="8286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rgbClr val="7A0000"/>
                </a:solidFill>
                <a:latin typeface="+mn-lt"/>
                <a:cs typeface="Tahoma" pitchFamily="34" charset="0"/>
              </a:rPr>
              <a:t>Programa Honor Companies</a:t>
            </a: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407988"/>
            <a:ext cx="9144000" cy="522287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bg1"/>
                </a:solidFill>
                <a:latin typeface="+mn-lt"/>
              </a:rPr>
              <a:t>          PONTIFÍCIA UNIVERSIDADE CATÓLICA DO PARANÁ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/>
          <a:srcRect l="5945" t="23830" r="71567" b="25378"/>
          <a:stretch>
            <a:fillRect/>
          </a:stretch>
        </p:blipFill>
        <p:spPr bwMode="auto">
          <a:xfrm>
            <a:off x="357188" y="239713"/>
            <a:ext cx="785812" cy="83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7A0000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5AF002F4-59A7-4551-939E-A460850C4334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Número de Slide 81"/>
          <p:cNvSpPr txBox="1">
            <a:spLocks/>
          </p:cNvSpPr>
          <p:nvPr userDrawn="1"/>
        </p:nvSpPr>
        <p:spPr>
          <a:xfrm>
            <a:off x="6724650" y="6357938"/>
            <a:ext cx="2133600" cy="365125"/>
          </a:xfrm>
          <a:prstGeom prst="rect">
            <a:avLst/>
          </a:prstGeom>
        </p:spPr>
        <p:txBody>
          <a:bodyPr anchor="ctr"/>
          <a:lstStyle/>
          <a:p>
            <a:pPr algn="r" defTabSz="914400" fontAlgn="auto">
              <a:spcBef>
                <a:spcPts val="0"/>
              </a:spcBef>
              <a:spcAft>
                <a:spcPts val="0"/>
              </a:spcAft>
              <a:defRPr/>
            </a:pPr>
            <a:fld id="{0575AFFE-72C3-47F4-BAF5-57E14C4A5ADD}" type="slidenum">
              <a:rPr lang="pt-BR" sz="1200" b="1">
                <a:solidFill>
                  <a:srgbClr val="7A0000"/>
                </a:solidFill>
                <a:latin typeface="Tahoma" pitchFamily="34" charset="0"/>
                <a:cs typeface="Tahoma" pitchFamily="34" charset="0"/>
              </a:rPr>
              <a:pPr algn="r" defTabSz="91440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pt-BR" sz="1200" b="1" dirty="0">
              <a:solidFill>
                <a:srgbClr val="7A0000"/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CaixaDeTexto 10"/>
          <p:cNvSpPr txBox="1"/>
          <p:nvPr userDrawn="1"/>
        </p:nvSpPr>
        <p:spPr>
          <a:xfrm>
            <a:off x="842963" y="373063"/>
            <a:ext cx="8286750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rgbClr val="7A0000"/>
                </a:solidFill>
                <a:latin typeface="+mn-lt"/>
                <a:cs typeface="Tahoma" pitchFamily="34" charset="0"/>
              </a:rPr>
              <a:t>Programa Honor Companies</a:t>
            </a:r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407988"/>
            <a:ext cx="9144000" cy="522287"/>
          </a:xfrm>
          <a:prstGeom prst="rect">
            <a:avLst/>
          </a:prstGeom>
          <a:gradFill rotWithShape="1">
            <a:gsLst>
              <a:gs pos="0">
                <a:srgbClr val="800000">
                  <a:alpha val="79999"/>
                </a:srgbClr>
              </a:gs>
              <a:gs pos="100000">
                <a:srgbClr val="3B0000"/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bg1"/>
                </a:solidFill>
                <a:latin typeface="+mn-lt"/>
              </a:rPr>
              <a:t>          PONTIFÍCIA UNIVERSIDADE CATÓLICA DO PARANÁ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3"/>
          <a:srcRect l="5945" t="23830" r="71567" b="25378"/>
          <a:stretch>
            <a:fillRect/>
          </a:stretch>
        </p:blipFill>
        <p:spPr bwMode="auto">
          <a:xfrm>
            <a:off x="357188" y="239713"/>
            <a:ext cx="785812" cy="83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b="1">
                <a:solidFill>
                  <a:srgbClr val="7A0000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2EF34D78-5230-4918-9160-F7CF0D4D0330}" type="slidenum">
              <a:rPr lang="pt-BR"/>
              <a:pPr>
                <a:defRPr/>
              </a:pPr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5453E4-8A68-480B-861F-ED043BC197E1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51400B-07E9-4D8F-9220-6DA53D9A33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531EE8-D804-4A91-9961-755D0611F683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0C5A52-B107-42C9-84C4-30C85B3E4A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D26D3E-5A51-43A8-87C5-E3ADD2076DF5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4B79B1-F0FF-4CD5-8235-AFF6793434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34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26" Type="http://schemas.openxmlformats.org/officeDocument/2006/relationships/slideLayout" Target="../slideLayouts/slideLayout67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5" Type="http://schemas.openxmlformats.org/officeDocument/2006/relationships/slideLayout" Target="../slideLayouts/slideLayout66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29" Type="http://schemas.openxmlformats.org/officeDocument/2006/relationships/image" Target="../media/image3.jpeg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65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64.xml"/><Relationship Id="rId28" Type="http://schemas.openxmlformats.org/officeDocument/2006/relationships/theme" Target="../theme/theme4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63.xml"/><Relationship Id="rId27" Type="http://schemas.openxmlformats.org/officeDocument/2006/relationships/slideLayout" Target="../slideLayouts/slideLayout68.xml"/><Relationship Id="rId30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BE6C9F34-9013-411D-B067-CD47D09C94A3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C53975C-395D-42BD-826B-E56E3E49B9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76" r:id="rId12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Click to edit Master title style</a:t>
            </a:r>
            <a:endParaRPr lang="en-US"/>
          </a:p>
        </p:txBody>
      </p:sp>
      <p:sp>
        <p:nvSpPr>
          <p:cNvPr id="1433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Click to edit Master text styles</a:t>
            </a:r>
          </a:p>
          <a:p>
            <a:pPr lvl="1"/>
            <a:r>
              <a:rPr lang="pt-BR"/>
              <a:t>Second level</a:t>
            </a:r>
          </a:p>
          <a:p>
            <a:pPr lvl="2"/>
            <a:r>
              <a:rPr lang="pt-BR"/>
              <a:t>Third level</a:t>
            </a:r>
          </a:p>
          <a:p>
            <a:pPr lvl="3"/>
            <a:r>
              <a:rPr lang="pt-BR"/>
              <a:t>Fourth level</a:t>
            </a:r>
          </a:p>
          <a:p>
            <a:pPr lvl="4"/>
            <a:r>
              <a:rPr lang="pt-BR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A23B765-8498-4BAC-8E3B-49FBA9B66AC1}" type="datetimeFigureOut">
              <a:rPr lang="en-US"/>
              <a:pPr>
                <a:defRPr/>
              </a:pPr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844D8F7-0D8F-4238-B52D-DAFAC40908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background copy.jpg"/>
          <p:cNvPicPr>
            <a:picLocks noChangeAspect="1"/>
          </p:cNvPicPr>
          <p:nvPr/>
        </p:nvPicPr>
        <p:blipFill>
          <a:blip r:embed="rId19" cstate="print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effectLst/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28625" y="131763"/>
            <a:ext cx="8510588" cy="606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dirty="0"/>
              <a:t>Clique para editar o estilo do título mestre</a:t>
            </a:r>
          </a:p>
        </p:txBody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14413"/>
            <a:ext cx="8229600" cy="450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  <p:sldLayoutId id="2147483765" r:id="rId14"/>
    <p:sldLayoutId id="2147483766" r:id="rId15"/>
    <p:sldLayoutId id="2147483780" r:id="rId16"/>
    <p:sldLayoutId id="2147483781" r:id="rId17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Calibri" pitchFamily="34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00000"/>
          </a:solidFill>
          <a:latin typeface="Calibri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00000"/>
          </a:solidFill>
          <a:latin typeface="Calibri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00000"/>
          </a:solidFill>
          <a:latin typeface="Calibri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00000"/>
          </a:solidFill>
          <a:latin typeface="Calibri" pitchFamily="34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 Black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 Black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 Black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 Black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rgbClr val="474747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rgbClr val="474747"/>
          </a:solidFill>
          <a:latin typeface="Calibri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474747"/>
          </a:solidFill>
          <a:latin typeface="Calibri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474747"/>
          </a:solidFill>
          <a:latin typeface="Calibri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474747"/>
          </a:solidFill>
          <a:latin typeface="Calibri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3"/>
          <p:cNvSpPr>
            <a:spLocks noChangeArrowheads="1"/>
          </p:cNvSpPr>
          <p:nvPr userDrawn="1"/>
        </p:nvSpPr>
        <p:spPr bwMode="auto">
          <a:xfrm>
            <a:off x="-36512" y="-171400"/>
            <a:ext cx="9180512" cy="797701"/>
          </a:xfrm>
          <a:prstGeom prst="rect">
            <a:avLst/>
          </a:prstGeom>
          <a:gradFill flip="none" rotWithShape="1">
            <a:gsLst>
              <a:gs pos="0">
                <a:srgbClr val="800000">
                  <a:shade val="30000"/>
                  <a:satMod val="115000"/>
                </a:srgbClr>
              </a:gs>
              <a:gs pos="50000">
                <a:srgbClr val="800000">
                  <a:shade val="67500"/>
                  <a:satMod val="115000"/>
                </a:srgbClr>
              </a:gs>
              <a:gs pos="100000">
                <a:srgbClr val="80000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pt-BR" sz="2800" b="1" dirty="0">
              <a:solidFill>
                <a:srgbClr val="820019"/>
              </a:solidFill>
              <a:cs typeface="Arial" charset="0"/>
            </a:endParaRPr>
          </a:p>
        </p:txBody>
      </p:sp>
      <p:sp>
        <p:nvSpPr>
          <p:cNvPr id="4608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14413"/>
            <a:ext cx="8229600" cy="450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pic>
        <p:nvPicPr>
          <p:cNvPr id="46086" name="Picture 3" descr="Y:\DIRETORIA DE PLANEJAMENTO E DESENVOLVIMENTO\TEMPLATE_LOGOS_MANUAL DE USO DA MARCA PUCPR\LOGOS\Logo PUC com endosso Marista\1-PUCPR_vertical.jpg"/>
          <p:cNvPicPr>
            <a:picLocks noChangeAspect="1" noChangeArrowheads="1"/>
          </p:cNvPicPr>
          <p:nvPr userDrawn="1"/>
        </p:nvPicPr>
        <p:blipFill>
          <a:blip r:embed="rId29"/>
          <a:srcRect/>
          <a:stretch>
            <a:fillRect/>
          </a:stretch>
        </p:blipFill>
        <p:spPr bwMode="auto">
          <a:xfrm>
            <a:off x="8297863" y="5865813"/>
            <a:ext cx="766762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6087" name="Picture 6" descr="Captura de Tela 2012-11-20 às 10.05.13.png"/>
          <p:cNvPicPr>
            <a:picLocks noChangeAspect="1"/>
          </p:cNvPicPr>
          <p:nvPr userDrawn="1"/>
        </p:nvPicPr>
        <p:blipFill>
          <a:blip r:embed="rId30"/>
          <a:srcRect l="38252" t="8830" r="36913" b="82751"/>
          <a:stretch>
            <a:fillRect/>
          </a:stretch>
        </p:blipFill>
        <p:spPr bwMode="auto">
          <a:xfrm>
            <a:off x="55563" y="6216650"/>
            <a:ext cx="240823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67" r:id="rId4"/>
    <p:sldLayoutId id="2147483768" r:id="rId5"/>
    <p:sldLayoutId id="2147483769" r:id="rId6"/>
    <p:sldLayoutId id="2147483785" r:id="rId7"/>
    <p:sldLayoutId id="2147483786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87" r:id="rId15"/>
    <p:sldLayoutId id="2147483788" r:id="rId16"/>
    <p:sldLayoutId id="2147483789" r:id="rId17"/>
    <p:sldLayoutId id="2147483790" r:id="rId18"/>
    <p:sldLayoutId id="2147483791" r:id="rId19"/>
    <p:sldLayoutId id="2147483792" r:id="rId20"/>
    <p:sldLayoutId id="2147483793" r:id="rId21"/>
    <p:sldLayoutId id="2147483794" r:id="rId22"/>
    <p:sldLayoutId id="2147483795" r:id="rId23"/>
    <p:sldLayoutId id="2147483796" r:id="rId24"/>
    <p:sldLayoutId id="2147483797" r:id="rId25"/>
    <p:sldLayoutId id="2147483798" r:id="rId26"/>
    <p:sldLayoutId id="2147483799" r:id="rId27"/>
  </p:sldLayoutIdLst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0000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Calibri" pitchFamily="34" charset="0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00000"/>
          </a:solidFill>
          <a:latin typeface="Calibri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00000"/>
          </a:solidFill>
          <a:latin typeface="Calibri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00000"/>
          </a:solidFill>
          <a:latin typeface="Calibri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800" b="1">
          <a:solidFill>
            <a:srgbClr val="800000"/>
          </a:solidFill>
          <a:latin typeface="Calibri" pitchFamily="34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 Black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 Black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 Black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400">
          <a:solidFill>
            <a:schemeClr val="tx1"/>
          </a:solidFill>
          <a:latin typeface="Arial Black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rgbClr val="474747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rgbClr val="474747"/>
          </a:solidFill>
          <a:latin typeface="Calibri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474747"/>
          </a:solidFill>
          <a:latin typeface="Calibri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474747"/>
          </a:solidFill>
          <a:latin typeface="Calibri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474747"/>
          </a:solidFill>
          <a:latin typeface="Calibri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jpeg"/><Relationship Id="rId3" Type="http://schemas.openxmlformats.org/officeDocument/2006/relationships/image" Target="../media/image36.jpg"/><Relationship Id="rId7" Type="http://schemas.openxmlformats.org/officeDocument/2006/relationships/image" Target="../media/image40.jpg"/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39.jpeg"/><Relationship Id="rId5" Type="http://schemas.openxmlformats.org/officeDocument/2006/relationships/image" Target="../media/image38.jpeg"/><Relationship Id="rId4" Type="http://schemas.openxmlformats.org/officeDocument/2006/relationships/image" Target="../media/image3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4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slideLayout" Target="../slideLayouts/slideLayout44.xml"/><Relationship Id="rId1" Type="http://schemas.openxmlformats.org/officeDocument/2006/relationships/themeOverride" Target="../theme/themeOverride14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png"/><Relationship Id="rId3" Type="http://schemas.openxmlformats.org/officeDocument/2006/relationships/image" Target="../media/image16.jpe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4.xml"/><Relationship Id="rId6" Type="http://schemas.openxmlformats.org/officeDocument/2006/relationships/image" Target="../media/image47.png"/><Relationship Id="rId5" Type="http://schemas.openxmlformats.org/officeDocument/2006/relationships/image" Target="../media/image46.jpg"/><Relationship Id="rId4" Type="http://schemas.openxmlformats.org/officeDocument/2006/relationships/image" Target="../media/image4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de cantos arredondados 2"/>
          <p:cNvSpPr/>
          <p:nvPr/>
        </p:nvSpPr>
        <p:spPr>
          <a:xfrm>
            <a:off x="115888" y="314325"/>
            <a:ext cx="8912225" cy="1365250"/>
          </a:xfrm>
          <a:prstGeom prst="roundRect">
            <a:avLst/>
          </a:prstGeom>
          <a:gradFill flip="none" rotWithShape="1">
            <a:gsLst>
              <a:gs pos="0">
                <a:srgbClr val="800000">
                  <a:shade val="30000"/>
                  <a:satMod val="115000"/>
                </a:srgbClr>
              </a:gs>
              <a:gs pos="50000">
                <a:srgbClr val="800000">
                  <a:shade val="67500"/>
                  <a:satMod val="115000"/>
                </a:srgbClr>
              </a:gs>
              <a:gs pos="100000">
                <a:srgbClr val="8000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531813" y="536575"/>
            <a:ext cx="8016875" cy="10207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pt-BR" sz="4800" b="1" dirty="0">
                <a:solidFill>
                  <a:schemeClr val="bg1"/>
                </a:solidFill>
              </a:rPr>
              <a:t>Projeto TRE/PUC - SIX SIGMA</a:t>
            </a:r>
            <a:endParaRPr lang="pt-BR" sz="2400" b="1" dirty="0"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pic>
        <p:nvPicPr>
          <p:cNvPr id="76804" name="Imagem 11"/>
          <p:cNvPicPr>
            <a:picLocks noChangeAspect="1"/>
          </p:cNvPicPr>
          <p:nvPr/>
        </p:nvPicPr>
        <p:blipFill>
          <a:blip r:embed="rId2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473605" y="2151856"/>
            <a:ext cx="1744662" cy="2249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6806" name="AutoShape 8" descr="Resultado de imagem para logo renault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342901" y="4650296"/>
            <a:ext cx="32323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Alunos: </a:t>
            </a:r>
          </a:p>
          <a:p>
            <a:pPr lvl="1"/>
            <a:r>
              <a:rPr lang="pt-BR" sz="2400" b="1" dirty="0"/>
              <a:t>André Rodrigues</a:t>
            </a:r>
          </a:p>
          <a:p>
            <a:pPr lvl="1"/>
            <a:r>
              <a:rPr lang="pt-BR" sz="2400" b="1" dirty="0"/>
              <a:t>Ivis Martins</a:t>
            </a:r>
          </a:p>
          <a:p>
            <a:pPr lvl="1"/>
            <a:r>
              <a:rPr lang="pt-BR" sz="2400" b="1" dirty="0"/>
              <a:t>Ruhan Sanabria</a:t>
            </a: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392" y="2960560"/>
            <a:ext cx="3524250" cy="790575"/>
          </a:xfrm>
          <a:prstGeom prst="rect">
            <a:avLst/>
          </a:prstGeom>
        </p:spPr>
      </p:pic>
      <p:sp>
        <p:nvSpPr>
          <p:cNvPr id="8" name="CaixaDeTexto 1"/>
          <p:cNvSpPr txBox="1"/>
          <p:nvPr/>
        </p:nvSpPr>
        <p:spPr>
          <a:xfrm>
            <a:off x="5473605" y="4802696"/>
            <a:ext cx="32323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Orientador: </a:t>
            </a:r>
          </a:p>
          <a:p>
            <a:pPr lvl="1"/>
            <a:r>
              <a:rPr lang="pt-BR" sz="2400" b="1" dirty="0"/>
              <a:t>Pedro Souza</a:t>
            </a:r>
            <a:endParaRPr lang="en-US" sz="2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428875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600" dirty="0">
                <a:solidFill>
                  <a:schemeClr val="bg1"/>
                </a:solidFill>
                <a:cs typeface="Calibri" pitchFamily="34" charset="0"/>
              </a:rPr>
              <a:t>Qual é o problema?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36" y="755903"/>
            <a:ext cx="8037195" cy="501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13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286499"/>
            <a:ext cx="2500313" cy="571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1225106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600" dirty="0">
                <a:solidFill>
                  <a:schemeClr val="bg1"/>
                </a:solidFill>
                <a:cs typeface="Calibri" pitchFamily="34" charset="0"/>
              </a:rPr>
              <a:t>Como os dados se comportam?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80" y="760285"/>
            <a:ext cx="8483156" cy="515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205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4717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600" dirty="0">
                <a:solidFill>
                  <a:schemeClr val="bg1"/>
                </a:solidFill>
                <a:cs typeface="Calibri" pitchFamily="34" charset="0"/>
              </a:rPr>
              <a:t>Média dos “Setores Relevantes”</a:t>
            </a:r>
          </a:p>
        </p:txBody>
      </p:sp>
      <p:graphicFrame>
        <p:nvGraphicFramePr>
          <p:cNvPr id="11" name="Diagrama 15">
            <a:extLst>
              <a:ext uri="{FF2B5EF4-FFF2-40B4-BE49-F238E27FC236}">
                <a16:creationId xmlns="" xmlns:a16="http://schemas.microsoft.com/office/drawing/2014/main" id="{00000000-0008-0000-1700-0000100000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5893810"/>
              </p:ext>
            </p:extLst>
          </p:nvPr>
        </p:nvGraphicFramePr>
        <p:xfrm>
          <a:off x="751840" y="975360"/>
          <a:ext cx="7796725" cy="4765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Título 3"/>
          <p:cNvSpPr txBox="1">
            <a:spLocks/>
          </p:cNvSpPr>
          <p:nvPr/>
        </p:nvSpPr>
        <p:spPr>
          <a:xfrm>
            <a:off x="152400" y="55245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600" dirty="0">
                <a:solidFill>
                  <a:schemeClr val="tx1"/>
                </a:solidFill>
                <a:cs typeface="Calibri" pitchFamily="34" charset="0"/>
              </a:rPr>
              <a:t>Média dos 3 setores</a:t>
            </a:r>
            <a:r>
              <a:rPr lang="en-US" sz="3600" dirty="0">
                <a:solidFill>
                  <a:schemeClr val="tx1"/>
                </a:solidFill>
                <a:cs typeface="Calibri" pitchFamily="34" charset="0"/>
              </a:rPr>
              <a:t>: 21 </a:t>
            </a:r>
            <a:r>
              <a:rPr lang="en-US" sz="3600" dirty="0" err="1">
                <a:solidFill>
                  <a:schemeClr val="tx1"/>
                </a:solidFill>
                <a:cs typeface="Calibri" pitchFamily="34" charset="0"/>
              </a:rPr>
              <a:t>dias</a:t>
            </a:r>
            <a:r>
              <a:rPr lang="en-US" sz="3600" dirty="0">
                <a:solidFill>
                  <a:schemeClr val="tx1"/>
                </a:solidFill>
                <a:cs typeface="Calibri" pitchFamily="34" charset="0"/>
              </a:rPr>
              <a:t>.</a:t>
            </a:r>
            <a:endParaRPr lang="pt-BR" sz="3600" dirty="0">
              <a:solidFill>
                <a:schemeClr val="tx1"/>
              </a:solidFill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73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4717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600" dirty="0">
                <a:solidFill>
                  <a:schemeClr val="bg1"/>
                </a:solidFill>
                <a:cs typeface="Calibri" pitchFamily="34" charset="0"/>
              </a:rPr>
              <a:t>Qual a meta e os possíveis ganhos?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56032" y="2313432"/>
            <a:ext cx="86319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chemeClr val="dk1"/>
                </a:solidFill>
              </a:rPr>
              <a:t>META:</a:t>
            </a:r>
          </a:p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endParaRPr lang="pt-BR" dirty="0">
              <a:solidFill>
                <a:schemeClr val="dk1"/>
              </a:solidFill>
            </a:endParaRPr>
          </a:p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dirty="0">
                <a:solidFill>
                  <a:schemeClr val="dk1"/>
                </a:solidFill>
              </a:rPr>
              <a:t>Reduzir em 15% o tempo de tramitação.</a:t>
            </a:r>
          </a:p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pt-BR" dirty="0">
                <a:solidFill>
                  <a:schemeClr val="dk1"/>
                </a:solidFill>
              </a:rPr>
              <a:t/>
            </a:r>
            <a:br>
              <a:rPr lang="pt-BR" dirty="0">
                <a:solidFill>
                  <a:schemeClr val="dk1"/>
                </a:solidFill>
              </a:rPr>
            </a:br>
            <a:r>
              <a:rPr lang="pt-BR" b="1" dirty="0">
                <a:solidFill>
                  <a:schemeClr val="dk1"/>
                </a:solidFill>
              </a:rPr>
              <a:t>Reduzir o lead time </a:t>
            </a:r>
            <a:r>
              <a:rPr lang="pt-BR" b="1" dirty="0">
                <a:solidFill>
                  <a:srgbClr val="FF0000"/>
                </a:solidFill>
              </a:rPr>
              <a:t>de 21 para 18 </a:t>
            </a:r>
            <a:r>
              <a:rPr lang="pt-BR" b="1" dirty="0">
                <a:solidFill>
                  <a:schemeClr val="dk1"/>
                </a:solidFill>
              </a:rPr>
              <a:t>dias o </a:t>
            </a:r>
            <a:r>
              <a:rPr lang="pt-BR" b="1" u="sng" dirty="0"/>
              <a:t>processo de contratações</a:t>
            </a:r>
            <a:r>
              <a:rPr lang="pt-BR" b="1" dirty="0"/>
              <a:t> na </a:t>
            </a:r>
            <a:r>
              <a:rPr lang="pt-BR" b="1" u="sng" dirty="0"/>
              <a:t>fase de planejamento</a:t>
            </a:r>
            <a:r>
              <a:rPr lang="pt-BR" b="1" dirty="0"/>
              <a:t> de bens e serviços até Abril de </a:t>
            </a:r>
            <a:r>
              <a:rPr lang="pt-BR" b="1" dirty="0">
                <a:solidFill>
                  <a:schemeClr val="dk1"/>
                </a:solidFill>
              </a:rPr>
              <a:t>2018.</a:t>
            </a:r>
            <a:r>
              <a:rPr lang="pt-BR" dirty="0">
                <a:solidFill>
                  <a:schemeClr val="dk1"/>
                </a:solidFill>
              </a:rPr>
              <a:t/>
            </a:r>
            <a:br>
              <a:rPr lang="pt-BR" dirty="0">
                <a:solidFill>
                  <a:schemeClr val="dk1"/>
                </a:solidFill>
              </a:rPr>
            </a:br>
            <a:r>
              <a:rPr lang="pt-BR" dirty="0">
                <a:solidFill>
                  <a:schemeClr val="dk1"/>
                </a:solidFill>
              </a:rPr>
              <a:t/>
            </a:r>
            <a:br>
              <a:rPr lang="pt-BR" dirty="0">
                <a:solidFill>
                  <a:schemeClr val="dk1"/>
                </a:solidFill>
              </a:rPr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5362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4000" dirty="0">
                <a:solidFill>
                  <a:schemeClr val="bg1"/>
                </a:solidFill>
                <a:cs typeface="Calibri" pitchFamily="34" charset="0"/>
              </a:rPr>
              <a:t>Qual a meta e os possíveis ganhos?</a:t>
            </a:r>
          </a:p>
          <a:p>
            <a:pPr algn="ctr">
              <a:defRPr/>
            </a:pPr>
            <a:endParaRPr lang="pt-BR" sz="4000" dirty="0">
              <a:solidFill>
                <a:schemeClr val="bg1"/>
              </a:solidFill>
              <a:cs typeface="Calibri" pitchFamily="34" charset="0"/>
            </a:endParaRPr>
          </a:p>
        </p:txBody>
      </p:sp>
      <p:graphicFrame>
        <p:nvGraphicFramePr>
          <p:cNvPr id="8" name="Diagrama 15">
            <a:extLst>
              <a:ext uri="{FF2B5EF4-FFF2-40B4-BE49-F238E27FC236}">
                <a16:creationId xmlns="" xmlns:a16="http://schemas.microsoft.com/office/drawing/2014/main" id="{00000000-0008-0000-1700-000010000000}"/>
              </a:ext>
            </a:extLst>
          </p:cNvPr>
          <p:cNvGraphicFramePr/>
          <p:nvPr/>
        </p:nvGraphicFramePr>
        <p:xfrm>
          <a:off x="280923" y="834179"/>
          <a:ext cx="8582154" cy="51896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23622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4717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600" dirty="0">
                <a:solidFill>
                  <a:schemeClr val="bg1"/>
                </a:solidFill>
                <a:cs typeface="Calibri" pitchFamily="34" charset="0"/>
              </a:rPr>
              <a:t>Qual a meta e os possíveis ganhos?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32623" y="860552"/>
            <a:ext cx="863193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auto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chemeClr val="dk1"/>
                </a:solidFill>
              </a:rPr>
              <a:t>PRINCIPAIS GANHOS DIRETOS </a:t>
            </a:r>
            <a:r>
              <a:rPr lang="pt-BR" dirty="0">
                <a:solidFill>
                  <a:schemeClr val="dk1"/>
                </a:solidFill>
              </a:rPr>
              <a:t/>
            </a:r>
            <a:br>
              <a:rPr lang="pt-BR" dirty="0">
                <a:solidFill>
                  <a:schemeClr val="dk1"/>
                </a:solidFill>
              </a:rPr>
            </a:br>
            <a:r>
              <a:rPr lang="pt-BR" dirty="0">
                <a:solidFill>
                  <a:schemeClr val="dk1"/>
                </a:solidFill>
              </a:rPr>
              <a:t>- Redução de dias de trabalho </a:t>
            </a:r>
            <a:r>
              <a:rPr lang="pt-BR" dirty="0">
                <a:solidFill>
                  <a:srgbClr val="FF0000"/>
                </a:solidFill>
              </a:rPr>
              <a:t>3 dias</a:t>
            </a:r>
            <a:r>
              <a:rPr lang="pt-BR" dirty="0">
                <a:solidFill>
                  <a:schemeClr val="dk1"/>
                </a:solidFill>
              </a:rPr>
              <a:t> por PAD.</a:t>
            </a:r>
          </a:p>
          <a:p>
            <a:pPr marL="285750" indent="-285750" defTabSz="914400" fontAlgn="auto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pt-BR" dirty="0">
                <a:solidFill>
                  <a:schemeClr val="dk1"/>
                </a:solidFill>
              </a:rPr>
              <a:t>Economia de Tempo</a:t>
            </a:r>
          </a:p>
          <a:p>
            <a:pPr marL="285750" indent="-285750" defTabSz="914400" fontAlgn="auto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pt-BR" dirty="0">
                <a:solidFill>
                  <a:schemeClr val="dk1"/>
                </a:solidFill>
              </a:rPr>
              <a:t>Economia de $ (dias para alocação de servidores em outros projetos e processos)</a:t>
            </a:r>
            <a:br>
              <a:rPr lang="pt-BR" dirty="0">
                <a:solidFill>
                  <a:schemeClr val="dk1"/>
                </a:solidFill>
              </a:rPr>
            </a:b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814560" y="4501677"/>
            <a:ext cx="9746879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 fontAlgn="auto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pt-BR" dirty="0">
                <a:solidFill>
                  <a:schemeClr val="dk1"/>
                </a:solidFill>
              </a:rPr>
              <a:t>Economia de $ (</a:t>
            </a:r>
            <a:r>
              <a:rPr lang="pt-BR" b="1" u="sng" dirty="0">
                <a:solidFill>
                  <a:schemeClr val="dk1"/>
                </a:solidFill>
              </a:rPr>
              <a:t> R$ </a:t>
            </a:r>
            <a:r>
              <a:rPr lang="pt-BR" b="1" u="sng" dirty="0">
                <a:solidFill>
                  <a:srgbClr val="FF0000"/>
                </a:solidFill>
              </a:rPr>
              <a:t> 508.471,58 / ano e 150 </a:t>
            </a:r>
            <a:r>
              <a:rPr lang="pt-BR" b="1" u="sng" dirty="0">
                <a:solidFill>
                  <a:schemeClr val="dk1"/>
                </a:solidFill>
              </a:rPr>
              <a:t>dias para alocação de servidores em outros projetos e processos</a:t>
            </a:r>
            <a:r>
              <a:rPr lang="pt-BR" dirty="0">
                <a:solidFill>
                  <a:schemeClr val="dk1"/>
                </a:solidFill>
              </a:rPr>
              <a:t>). </a:t>
            </a:r>
            <a:br>
              <a:rPr lang="pt-BR" dirty="0">
                <a:solidFill>
                  <a:schemeClr val="dk1"/>
                </a:solidFill>
              </a:rPr>
            </a:br>
            <a:endParaRPr lang="pt-B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239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4717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600" dirty="0">
                <a:solidFill>
                  <a:schemeClr val="bg1"/>
                </a:solidFill>
                <a:cs typeface="Calibri" pitchFamily="34" charset="0"/>
              </a:rPr>
              <a:t>Qual a meta e os possíveis ganhos?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0383" y="671691"/>
            <a:ext cx="8631936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chemeClr val="dk1"/>
                </a:solidFill>
              </a:rPr>
              <a:t>GANHOS DIRETOS </a:t>
            </a:r>
            <a:r>
              <a:rPr lang="pt-BR" dirty="0">
                <a:solidFill>
                  <a:schemeClr val="dk1"/>
                </a:solidFill>
              </a:rPr>
              <a:t/>
            </a:r>
            <a:br>
              <a:rPr lang="pt-BR" dirty="0">
                <a:solidFill>
                  <a:schemeClr val="dk1"/>
                </a:solidFill>
              </a:rPr>
            </a:br>
            <a:r>
              <a:rPr lang="pt-BR" dirty="0">
                <a:solidFill>
                  <a:schemeClr val="dk1"/>
                </a:solidFill>
              </a:rPr>
              <a:t>- Redução do tempo do processo de contratações;</a:t>
            </a:r>
            <a:br>
              <a:rPr lang="pt-BR" dirty="0">
                <a:solidFill>
                  <a:schemeClr val="dk1"/>
                </a:solidFill>
              </a:rPr>
            </a:br>
            <a:r>
              <a:rPr lang="pt-BR" dirty="0">
                <a:solidFill>
                  <a:schemeClr val="dk1"/>
                </a:solidFill>
              </a:rPr>
              <a:t>- Redução de custo por processo de contratação (PAD);</a:t>
            </a:r>
            <a:br>
              <a:rPr lang="pt-BR" dirty="0">
                <a:solidFill>
                  <a:schemeClr val="dk1"/>
                </a:solidFill>
              </a:rPr>
            </a:br>
            <a:r>
              <a:rPr lang="pt-BR" dirty="0">
                <a:solidFill>
                  <a:schemeClr val="dk1"/>
                </a:solidFill>
              </a:rPr>
              <a:t>- Redução de retrabalho;</a:t>
            </a:r>
            <a:br>
              <a:rPr lang="pt-BR" dirty="0">
                <a:solidFill>
                  <a:schemeClr val="dk1"/>
                </a:solidFill>
              </a:rPr>
            </a:br>
            <a:endParaRPr lang="pt-BR" dirty="0">
              <a:solidFill>
                <a:schemeClr val="dk1"/>
              </a:solidFill>
            </a:endParaRPr>
          </a:p>
          <a:p>
            <a:pPr defTabSz="9144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chemeClr val="dk1"/>
                </a:solidFill>
              </a:rPr>
              <a:t>GANHOS INDIRETOS</a:t>
            </a:r>
            <a:r>
              <a:rPr lang="pt-BR" dirty="0"/>
              <a:t/>
            </a:r>
            <a:br>
              <a:rPr lang="pt-BR" dirty="0"/>
            </a:br>
            <a:r>
              <a:rPr lang="pt-BR" dirty="0"/>
              <a:t>- </a:t>
            </a:r>
            <a:r>
              <a:rPr lang="pt-BR" dirty="0">
                <a:solidFill>
                  <a:schemeClr val="dk1"/>
                </a:solidFill>
              </a:rPr>
              <a:t>Possibilidade replicação das melhorias nos outros processos de contratações;</a:t>
            </a:r>
            <a:endParaRPr lang="pt-BR" dirty="0"/>
          </a:p>
          <a:p>
            <a:pPr defTabSz="9144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pt-BR" dirty="0">
                <a:solidFill>
                  <a:schemeClr val="dk1"/>
                </a:solidFill>
              </a:rPr>
              <a:t>- </a:t>
            </a:r>
            <a:r>
              <a:rPr lang="pt-BR" dirty="0"/>
              <a:t>Satisfação do Servidor ao trabalhar com metodologias e padroes definidos, possibilitando a redução do stress no trabalho</a:t>
            </a:r>
            <a:endParaRPr lang="pt-BR" dirty="0">
              <a:solidFill>
                <a:schemeClr val="dk1"/>
              </a:solidFill>
            </a:endParaRPr>
          </a:p>
          <a:p>
            <a:pPr defTabSz="9144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pt-BR" dirty="0">
                <a:solidFill>
                  <a:schemeClr val="dk1"/>
                </a:solidFill>
              </a:rPr>
              <a:t>- </a:t>
            </a:r>
            <a:r>
              <a:rPr lang="pt-BR" dirty="0">
                <a:solidFill>
                  <a:sysClr val="windowText" lastClr="000000"/>
                </a:solidFill>
              </a:rPr>
              <a:t>Maior tempo disponível para </a:t>
            </a:r>
            <a:r>
              <a:rPr lang="pt-BR" dirty="0"/>
              <a:t>planejamento e melhoria contínua;</a:t>
            </a:r>
          </a:p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>
                <a:solidFill>
                  <a:schemeClr val="dk1"/>
                </a:solidFill>
              </a:rPr>
              <a:t>- Realocação da força de trabalho em outros Processos da Secretaria;</a:t>
            </a:r>
            <a:endParaRPr lang="pt-B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492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de cantos arredondados 2"/>
          <p:cNvSpPr/>
          <p:nvPr/>
        </p:nvSpPr>
        <p:spPr>
          <a:xfrm>
            <a:off x="115888" y="314325"/>
            <a:ext cx="8912225" cy="1365250"/>
          </a:xfrm>
          <a:prstGeom prst="roundRect">
            <a:avLst/>
          </a:prstGeom>
          <a:gradFill flip="none" rotWithShape="1">
            <a:gsLst>
              <a:gs pos="0">
                <a:srgbClr val="800000">
                  <a:shade val="30000"/>
                  <a:satMod val="115000"/>
                </a:srgbClr>
              </a:gs>
              <a:gs pos="50000">
                <a:srgbClr val="800000">
                  <a:shade val="67500"/>
                  <a:satMod val="115000"/>
                </a:srgbClr>
              </a:gs>
              <a:gs pos="100000">
                <a:srgbClr val="8000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531813" y="536575"/>
            <a:ext cx="8016875" cy="10207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pt-BR" sz="4800" b="1" dirty="0">
                <a:solidFill>
                  <a:schemeClr val="bg1"/>
                </a:solidFill>
              </a:rPr>
              <a:t>SIX SIGMA - DMAIC</a:t>
            </a:r>
            <a:endParaRPr lang="pt-BR" sz="2400" b="1" dirty="0"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76806" name="AutoShape 8" descr="Resultado de imagem para logo renault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342901" y="4988624"/>
            <a:ext cx="8401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/>
              <a:t>Fase Measure – Medir</a:t>
            </a:r>
          </a:p>
        </p:txBody>
      </p:sp>
      <p:pic>
        <p:nvPicPr>
          <p:cNvPr id="8" name="Picture 2" descr="Resultado de imagem para DMA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3060" y="1655191"/>
            <a:ext cx="3053080" cy="3053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/>
          <p:cNvSpPr/>
          <p:nvPr/>
        </p:nvSpPr>
        <p:spPr>
          <a:xfrm>
            <a:off x="4495800" y="1777427"/>
            <a:ext cx="1477772" cy="1291971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2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4717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600" dirty="0">
                <a:solidFill>
                  <a:schemeClr val="bg1"/>
                </a:solidFill>
                <a:cs typeface="Calibri" pitchFamily="34" charset="0"/>
              </a:rPr>
              <a:t>Quais são os focos do problema?</a:t>
            </a:r>
          </a:p>
        </p:txBody>
      </p:sp>
      <p:graphicFrame>
        <p:nvGraphicFramePr>
          <p:cNvPr id="11" name="Gráfico 92">
            <a:extLst>
              <a:ext uri="{FF2B5EF4-FFF2-40B4-BE49-F238E27FC236}">
                <a16:creationId xmlns="" xmlns:a16="http://schemas.microsoft.com/office/drawing/2014/main" id="{00000000-0008-0000-1400-00005D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1124503"/>
              </p:ext>
            </p:extLst>
          </p:nvPr>
        </p:nvGraphicFramePr>
        <p:xfrm>
          <a:off x="4292934" y="1090288"/>
          <a:ext cx="4741881" cy="45812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" name="Straight Connector 2"/>
          <p:cNvCxnSpPr/>
          <p:nvPr/>
        </p:nvCxnSpPr>
        <p:spPr>
          <a:xfrm>
            <a:off x="4419600" y="2098431"/>
            <a:ext cx="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99516"/>
            <a:ext cx="4160520" cy="616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279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200" dirty="0">
                <a:solidFill>
                  <a:schemeClr val="bg1"/>
                </a:solidFill>
              </a:rPr>
              <a:t>Metas Específicas</a:t>
            </a:r>
            <a:endParaRPr lang="pt-BR" sz="5400" dirty="0">
              <a:solidFill>
                <a:schemeClr val="bg1"/>
              </a:solidFill>
              <a:cs typeface="Calibri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58178"/>
            <a:ext cx="9144000" cy="6199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894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Espaço Reservado para Conteúdo 2"/>
          <p:cNvSpPr>
            <a:spLocks noGrp="1"/>
          </p:cNvSpPr>
          <p:nvPr>
            <p:ph sz="half" idx="2"/>
          </p:nvPr>
        </p:nvSpPr>
        <p:spPr>
          <a:xfrm>
            <a:off x="328762" y="887820"/>
            <a:ext cx="8425771" cy="101718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b="1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/>
                <a:cs typeface="Verdana"/>
              </a:rPr>
              <a:t>Metodologia inovadora </a:t>
            </a:r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/>
                <a:cs typeface="Verdana"/>
              </a:rPr>
              <a:t>que envolve alunos, professores e empresas para atingir resultados. 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28763" y="111934"/>
            <a:ext cx="7306139" cy="530433"/>
          </a:xfrm>
        </p:spPr>
        <p:txBody>
          <a:bodyPr>
            <a:normAutofit/>
          </a:bodyPr>
          <a:lstStyle/>
          <a:p>
            <a:pPr algn="l"/>
            <a:r>
              <a:rPr lang="pt-BR" sz="2800" b="1" dirty="0">
                <a:solidFill>
                  <a:srgbClr val="46B9C1"/>
                </a:solidFill>
              </a:rPr>
              <a:t>METODOLOGIA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03" y="2269712"/>
            <a:ext cx="1974761" cy="13116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6803" y="4224072"/>
            <a:ext cx="1923369" cy="14230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5281" y="3759196"/>
            <a:ext cx="2226733" cy="13749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02644" y="2269712"/>
            <a:ext cx="1326004" cy="891723"/>
          </a:xfrm>
          <a:prstGeom prst="rect">
            <a:avLst/>
          </a:prstGeom>
        </p:spPr>
      </p:pic>
      <p:sp>
        <p:nvSpPr>
          <p:cNvPr id="9" name="Espaço Reservado para Conteúdo 2"/>
          <p:cNvSpPr>
            <a:spLocks noGrp="1"/>
          </p:cNvSpPr>
          <p:nvPr>
            <p:ph sz="half" idx="2"/>
          </p:nvPr>
        </p:nvSpPr>
        <p:spPr>
          <a:xfrm>
            <a:off x="2487964" y="2184214"/>
            <a:ext cx="2020536" cy="101718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/>
                <a:cs typeface="Verdana"/>
              </a:rPr>
              <a:t>1. Estudo das ferramentas em sala de aula</a:t>
            </a:r>
            <a:endParaRPr lang="pt-BR" sz="1800" dirty="0">
              <a:solidFill>
                <a:schemeClr val="tx1">
                  <a:lumMod val="65000"/>
                  <a:lumOff val="35000"/>
                </a:schemeClr>
              </a:solidFill>
              <a:latin typeface="Verdana"/>
              <a:cs typeface="Verdana"/>
            </a:endParaRPr>
          </a:p>
        </p:txBody>
      </p:sp>
      <p:sp>
        <p:nvSpPr>
          <p:cNvPr id="10" name="Espaço Reservado para Conteúdo 2"/>
          <p:cNvSpPr>
            <a:spLocks noGrp="1"/>
          </p:cNvSpPr>
          <p:nvPr>
            <p:ph sz="half" idx="2"/>
          </p:nvPr>
        </p:nvSpPr>
        <p:spPr>
          <a:xfrm>
            <a:off x="462403" y="4510650"/>
            <a:ext cx="1995336" cy="139485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/>
                <a:cs typeface="Verdana"/>
              </a:rPr>
              <a:t>2. Orientação de Projetos por um </a:t>
            </a:r>
            <a:r>
              <a:rPr lang="pt-BR" sz="1800" b="1" dirty="0" err="1">
                <a:solidFill>
                  <a:srgbClr val="46B9C1"/>
                </a:solidFill>
                <a:latin typeface="Verdana"/>
                <a:cs typeface="Verdana"/>
              </a:rPr>
              <a:t>Coach</a:t>
            </a:r>
            <a:r>
              <a:rPr lang="pt-BR" sz="1800" b="1" dirty="0">
                <a:solidFill>
                  <a:srgbClr val="46B9C1"/>
                </a:solidFill>
                <a:latin typeface="Verdana"/>
                <a:cs typeface="Verdana"/>
              </a:rPr>
              <a:t> </a:t>
            </a:r>
            <a:r>
              <a:rPr lang="pt-BR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/>
                <a:cs typeface="Verdana"/>
              </a:rPr>
              <a:t>PUCPR</a:t>
            </a:r>
            <a:endParaRPr lang="pt-BR" sz="1800" dirty="0">
              <a:solidFill>
                <a:schemeClr val="tx1">
                  <a:lumMod val="65000"/>
                  <a:lumOff val="35000"/>
                </a:schemeClr>
              </a:solidFill>
              <a:latin typeface="Verdana"/>
              <a:cs typeface="Verdana"/>
            </a:endParaRPr>
          </a:p>
        </p:txBody>
      </p:sp>
      <p:sp>
        <p:nvSpPr>
          <p:cNvPr id="11" name="Espaço Reservado para Conteúdo 2"/>
          <p:cNvSpPr>
            <a:spLocks noGrp="1"/>
          </p:cNvSpPr>
          <p:nvPr>
            <p:ph sz="half" idx="2"/>
          </p:nvPr>
        </p:nvSpPr>
        <p:spPr>
          <a:xfrm>
            <a:off x="5115281" y="5303667"/>
            <a:ext cx="3787419" cy="101718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/>
                <a:cs typeface="Verdana"/>
              </a:rPr>
              <a:t>3. Apresentação dos resultados nas empresas. </a:t>
            </a:r>
            <a:r>
              <a:rPr lang="pt-BR" sz="1800" b="1" dirty="0">
                <a:solidFill>
                  <a:srgbClr val="46B9C1"/>
                </a:solidFill>
                <a:latin typeface="Verdana"/>
                <a:cs typeface="Verdana"/>
              </a:rPr>
              <a:t>Projeto Implementado</a:t>
            </a:r>
            <a:endParaRPr lang="pt-BR" sz="1800" dirty="0">
              <a:solidFill>
                <a:srgbClr val="46B9C1"/>
              </a:solidFill>
              <a:latin typeface="Verdana"/>
              <a:cs typeface="Verdana"/>
            </a:endParaRPr>
          </a:p>
        </p:txBody>
      </p:sp>
      <p:sp>
        <p:nvSpPr>
          <p:cNvPr id="13" name="Espaço Reservado para Conteúdo 2"/>
          <p:cNvSpPr>
            <a:spLocks noGrp="1"/>
          </p:cNvSpPr>
          <p:nvPr>
            <p:ph sz="half" idx="2"/>
          </p:nvPr>
        </p:nvSpPr>
        <p:spPr>
          <a:xfrm>
            <a:off x="6228648" y="2247714"/>
            <a:ext cx="2889952" cy="101718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800" b="1" dirty="0">
                <a:solidFill>
                  <a:srgbClr val="46B9C1"/>
                </a:solidFill>
                <a:latin typeface="Verdana"/>
                <a:cs typeface="Verdana"/>
              </a:rPr>
              <a:t>4. Certificação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/>
                <a:cs typeface="Verdana"/>
              </a:rPr>
              <a:t>Green ou Black </a:t>
            </a:r>
            <a:r>
              <a:rPr lang="pt-BR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Verdana"/>
                <a:cs typeface="Verdana"/>
              </a:rPr>
              <a:t>Belt</a:t>
            </a:r>
            <a:endParaRPr lang="pt-BR" sz="1800" dirty="0">
              <a:solidFill>
                <a:schemeClr val="tx1">
                  <a:lumMod val="65000"/>
                  <a:lumOff val="35000"/>
                </a:schemeClr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76743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build="p"/>
      <p:bldP spid="11" grpId="0" build="p"/>
      <p:bldP spid="1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5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200" dirty="0">
                <a:solidFill>
                  <a:schemeClr val="bg1"/>
                </a:solidFill>
              </a:rPr>
              <a:t>Tabela de Metas</a:t>
            </a:r>
            <a:endParaRPr lang="pt-BR" sz="5400" dirty="0">
              <a:solidFill>
                <a:schemeClr val="bg1"/>
              </a:solidFill>
              <a:cs typeface="Calibri" pitchFamily="3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5748261"/>
              </p:ext>
            </p:extLst>
          </p:nvPr>
        </p:nvGraphicFramePr>
        <p:xfrm>
          <a:off x="1128580" y="1380156"/>
          <a:ext cx="6022029" cy="3528623"/>
        </p:xfrm>
        <a:graphic>
          <a:graphicData uri="http://schemas.openxmlformats.org/drawingml/2006/table">
            <a:tbl>
              <a:tblPr/>
              <a:tblGrid>
                <a:gridCol w="10511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05111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5769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51098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051118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12273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SETOR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Média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 </a:t>
                      </a:r>
                    </a:p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dias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atual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Porcentagem</a:t>
                      </a:r>
                      <a:r>
                        <a:rPr lang="en-US" sz="14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 </a:t>
                      </a:r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Redução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Proposta </a:t>
                      </a:r>
                    </a:p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 Redução</a:t>
                      </a:r>
                      <a:b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(em dias)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Desvio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Padrão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835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SAPRE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42,19 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835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SMIN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34,57 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835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SMIC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23,46 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835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SESEG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15,46 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835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CSTA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        13,89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835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         5,38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683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de cantos arredondados 2"/>
          <p:cNvSpPr/>
          <p:nvPr/>
        </p:nvSpPr>
        <p:spPr>
          <a:xfrm>
            <a:off x="115888" y="314325"/>
            <a:ext cx="8912225" cy="1365250"/>
          </a:xfrm>
          <a:prstGeom prst="roundRect">
            <a:avLst/>
          </a:prstGeom>
          <a:gradFill flip="none" rotWithShape="1">
            <a:gsLst>
              <a:gs pos="0">
                <a:srgbClr val="800000">
                  <a:shade val="30000"/>
                  <a:satMod val="115000"/>
                </a:srgbClr>
              </a:gs>
              <a:gs pos="50000">
                <a:srgbClr val="800000">
                  <a:shade val="67500"/>
                  <a:satMod val="115000"/>
                </a:srgbClr>
              </a:gs>
              <a:gs pos="100000">
                <a:srgbClr val="8000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531813" y="536575"/>
            <a:ext cx="8016875" cy="10207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pt-BR" sz="4800" b="1" dirty="0">
                <a:solidFill>
                  <a:schemeClr val="bg1"/>
                </a:solidFill>
              </a:rPr>
              <a:t>SIX SIGMA - DMAIC</a:t>
            </a:r>
            <a:endParaRPr lang="pt-BR" sz="2400" b="1" dirty="0"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76806" name="AutoShape 8" descr="Resultado de imagem para logo renault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342901" y="4988624"/>
            <a:ext cx="8401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/>
              <a:t>Fase Analyse – Analisar</a:t>
            </a:r>
          </a:p>
        </p:txBody>
      </p:sp>
      <p:pic>
        <p:nvPicPr>
          <p:cNvPr id="8" name="Picture 2" descr="Resultado de imagem para DMA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3060" y="1655191"/>
            <a:ext cx="3053080" cy="3053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/>
          <p:cNvSpPr/>
          <p:nvPr/>
        </p:nvSpPr>
        <p:spPr>
          <a:xfrm>
            <a:off x="4568952" y="3048443"/>
            <a:ext cx="1477772" cy="1291971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563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200" dirty="0">
                <a:solidFill>
                  <a:schemeClr val="bg1"/>
                </a:solidFill>
              </a:rPr>
              <a:t>Fluxograma do processo</a:t>
            </a:r>
            <a:endParaRPr lang="pt-BR" sz="5400" dirty="0">
              <a:solidFill>
                <a:schemeClr val="bg1"/>
              </a:solidFill>
              <a:cs typeface="Calibri" pitchFamily="34" charset="0"/>
            </a:endParaRPr>
          </a:p>
        </p:txBody>
      </p:sp>
      <p:pic>
        <p:nvPicPr>
          <p:cNvPr id="5" name="Imagem 25">
            <a:extLst>
              <a:ext uri="{FF2B5EF4-FFF2-40B4-BE49-F238E27FC236}">
                <a16:creationId xmlns="" xmlns:a16="http://schemas.microsoft.com/office/drawing/2014/main" id="{00000000-0008-0000-0200-00000F0000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" y="689442"/>
            <a:ext cx="9144106" cy="602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0606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200" dirty="0">
                <a:solidFill>
                  <a:schemeClr val="bg1"/>
                </a:solidFill>
              </a:rPr>
              <a:t>Fluxograma do processo</a:t>
            </a:r>
            <a:endParaRPr lang="pt-BR" sz="5400" dirty="0">
              <a:solidFill>
                <a:schemeClr val="bg1"/>
              </a:solidFill>
              <a:cs typeface="Calibri" pitchFamily="34" charset="0"/>
            </a:endParaRPr>
          </a:p>
        </p:txBody>
      </p:sp>
      <p:pic>
        <p:nvPicPr>
          <p:cNvPr id="5" name="Imagem 25">
            <a:extLst>
              <a:ext uri="{FF2B5EF4-FFF2-40B4-BE49-F238E27FC236}">
                <a16:creationId xmlns="" xmlns:a16="http://schemas.microsoft.com/office/drawing/2014/main" id="{00000000-0008-0000-0200-00000F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8" t="3070" r="55032" b="86299"/>
          <a:stretch/>
        </p:blipFill>
        <p:spPr>
          <a:xfrm>
            <a:off x="0" y="2458720"/>
            <a:ext cx="8794476" cy="15748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8564880" y="3246120"/>
            <a:ext cx="229596" cy="259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815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200" dirty="0">
                <a:solidFill>
                  <a:schemeClr val="bg1"/>
                </a:solidFill>
              </a:rPr>
              <a:t>Lista das causas comprovadas</a:t>
            </a:r>
            <a:endParaRPr lang="pt-BR" sz="5400" dirty="0">
              <a:solidFill>
                <a:schemeClr val="bg1"/>
              </a:solidFill>
              <a:cs typeface="Calibr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00000000-0008-0000-0200-000020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513" y="863481"/>
            <a:ext cx="8292973" cy="5651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6156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200" dirty="0">
                <a:solidFill>
                  <a:schemeClr val="bg1"/>
                </a:solidFill>
              </a:rPr>
              <a:t>Exemplos das causas comprovadas</a:t>
            </a:r>
            <a:endParaRPr lang="pt-BR" sz="5400" dirty="0">
              <a:solidFill>
                <a:schemeClr val="bg1"/>
              </a:solidFill>
              <a:cs typeface="Calibr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0000000-0008-0000-0200-00000C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150"/>
          <a:stretch/>
        </p:blipFill>
        <p:spPr>
          <a:xfrm>
            <a:off x="4513385" y="649143"/>
            <a:ext cx="4630615" cy="33954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00000000-0008-0000-0200-0000110000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57" y="749727"/>
            <a:ext cx="2802481" cy="25788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00000000-0008-0000-0200-000023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140" y="3153925"/>
            <a:ext cx="5284841" cy="35789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317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de cantos arredondados 2"/>
          <p:cNvSpPr/>
          <p:nvPr/>
        </p:nvSpPr>
        <p:spPr>
          <a:xfrm>
            <a:off x="115888" y="314325"/>
            <a:ext cx="8912225" cy="1365250"/>
          </a:xfrm>
          <a:prstGeom prst="roundRect">
            <a:avLst/>
          </a:prstGeom>
          <a:gradFill flip="none" rotWithShape="1">
            <a:gsLst>
              <a:gs pos="0">
                <a:srgbClr val="800000">
                  <a:shade val="30000"/>
                  <a:satMod val="115000"/>
                </a:srgbClr>
              </a:gs>
              <a:gs pos="50000">
                <a:srgbClr val="800000">
                  <a:shade val="67500"/>
                  <a:satMod val="115000"/>
                </a:srgbClr>
              </a:gs>
              <a:gs pos="100000">
                <a:srgbClr val="8000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531813" y="536575"/>
            <a:ext cx="8016875" cy="10207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pt-BR" sz="4800" b="1" dirty="0">
                <a:solidFill>
                  <a:schemeClr val="bg1"/>
                </a:solidFill>
              </a:rPr>
              <a:t>SIX SIGMA - DMAIC</a:t>
            </a:r>
            <a:endParaRPr lang="pt-BR" sz="2400" b="1" dirty="0"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76806" name="AutoShape 8" descr="Resultado de imagem para logo renault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342901" y="4988624"/>
            <a:ext cx="8401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/>
              <a:t>Fase Improve – Melhorar</a:t>
            </a:r>
          </a:p>
        </p:txBody>
      </p:sp>
      <p:pic>
        <p:nvPicPr>
          <p:cNvPr id="8" name="Picture 2" descr="Resultado de imagem para DMA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3060" y="1655191"/>
            <a:ext cx="3053080" cy="3053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/>
          <p:cNvSpPr/>
          <p:nvPr/>
        </p:nvSpPr>
        <p:spPr>
          <a:xfrm>
            <a:off x="3499104" y="3541584"/>
            <a:ext cx="1477772" cy="1291971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8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200" dirty="0">
                <a:solidFill>
                  <a:schemeClr val="bg1"/>
                </a:solidFill>
              </a:rPr>
              <a:t>Será necessário priorizar as soluções?</a:t>
            </a:r>
            <a:endParaRPr lang="pt-BR" sz="5400" dirty="0">
              <a:solidFill>
                <a:schemeClr val="bg1"/>
              </a:solidFill>
              <a:cs typeface="Calibr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73590F63-BD5D-42CA-B0B8-B95CFD1D1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075" y="5329050"/>
            <a:ext cx="2083165" cy="14295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9E17D4F8-F869-438F-8B2F-1D0060775F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713" y="5329050"/>
            <a:ext cx="2130471" cy="16282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3771CBCC-4773-4B79-A0BD-54DC02307F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5094" y="5329050"/>
            <a:ext cx="2126361" cy="14079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00000000-0008-0000-2800-000033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51364"/>
            <a:ext cx="9128728" cy="3912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3198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200" dirty="0">
                <a:solidFill>
                  <a:schemeClr val="bg1"/>
                </a:solidFill>
              </a:rPr>
              <a:t>Como os testes serão implementados?</a:t>
            </a:r>
            <a:endParaRPr lang="pt-BR" sz="5400" dirty="0">
              <a:solidFill>
                <a:schemeClr val="bg1"/>
              </a:solidFill>
              <a:cs typeface="Calibri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28302"/>
            <a:ext cx="9144000" cy="41986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926974"/>
            <a:ext cx="9144000" cy="185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622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9">
            <a:extLst>
              <a:ext uri="{FF2B5EF4-FFF2-40B4-BE49-F238E27FC236}">
                <a16:creationId xmlns="" xmlns:a16="http://schemas.microsoft.com/office/drawing/2014/main" id="{AC27A7BF-ACD3-4235-83B1-DC77E39F6323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 rot="1245238">
            <a:off x="5654474" y="1094999"/>
            <a:ext cx="3234396" cy="1819348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200" dirty="0">
                <a:solidFill>
                  <a:schemeClr val="bg1"/>
                </a:solidFill>
              </a:rPr>
              <a:t>Implementação das soluções</a:t>
            </a:r>
            <a:endParaRPr lang="pt-BR" sz="5400" dirty="0">
              <a:solidFill>
                <a:schemeClr val="bg1"/>
              </a:solidFill>
              <a:cs typeface="Calibr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7F73D499-D5F5-41F9-8F6E-10F87F0341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281" y="3067334"/>
            <a:ext cx="3288094" cy="21686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E50E276-80F5-4B54-B42B-44AA79155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122" y="702639"/>
            <a:ext cx="3976208" cy="22366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84ABC840-4C01-44A7-AD1C-45EDB7F301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8428" y="2553411"/>
            <a:ext cx="3222181" cy="19932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76171C17-5B55-43E4-9D89-409EF4C156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1233073">
            <a:off x="399263" y="4877478"/>
            <a:ext cx="3222182" cy="1757240"/>
          </a:xfrm>
          <a:prstGeom prst="rect">
            <a:avLst/>
          </a:prstGeom>
        </p:spPr>
      </p:pic>
      <p:pic>
        <p:nvPicPr>
          <p:cNvPr id="13" name="Imagem 8">
            <a:extLst>
              <a:ext uri="{FF2B5EF4-FFF2-40B4-BE49-F238E27FC236}">
                <a16:creationId xmlns="" xmlns:a16="http://schemas.microsoft.com/office/drawing/2014/main" id="{8BFC63E6-653E-4BE6-BD22-44682F206A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94068" y="4315967"/>
            <a:ext cx="3712211" cy="254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9693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DMAIC</a:t>
            </a:r>
          </a:p>
        </p:txBody>
      </p:sp>
      <p:sp>
        <p:nvSpPr>
          <p:cNvPr id="6" name="Seta para a direita 33"/>
          <p:cNvSpPr/>
          <p:nvPr/>
        </p:nvSpPr>
        <p:spPr>
          <a:xfrm>
            <a:off x="2422350" y="1826093"/>
            <a:ext cx="1788459" cy="1465730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Verdana"/>
                <a:cs typeface="Verdana"/>
              </a:rPr>
              <a:t>MEASURE</a:t>
            </a:r>
          </a:p>
        </p:txBody>
      </p:sp>
      <p:sp>
        <p:nvSpPr>
          <p:cNvPr id="7" name="Seta para a direita 16"/>
          <p:cNvSpPr/>
          <p:nvPr/>
        </p:nvSpPr>
        <p:spPr>
          <a:xfrm>
            <a:off x="632991" y="833913"/>
            <a:ext cx="1788459" cy="1465730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DEFINE</a:t>
            </a:r>
          </a:p>
        </p:txBody>
      </p:sp>
      <p:sp>
        <p:nvSpPr>
          <p:cNvPr id="8" name="Seta para a direita 42"/>
          <p:cNvSpPr/>
          <p:nvPr/>
        </p:nvSpPr>
        <p:spPr>
          <a:xfrm>
            <a:off x="3805460" y="3068847"/>
            <a:ext cx="1788459" cy="1465730"/>
          </a:xfrm>
          <a:prstGeom prst="rightArrow">
            <a:avLst/>
          </a:prstGeom>
          <a:solidFill>
            <a:srgbClr val="C645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Verdana"/>
                <a:cs typeface="Verdana"/>
              </a:rPr>
              <a:t>ANALYZE</a:t>
            </a:r>
          </a:p>
        </p:txBody>
      </p:sp>
      <p:sp>
        <p:nvSpPr>
          <p:cNvPr id="9" name="Seta para a direita 44"/>
          <p:cNvSpPr/>
          <p:nvPr/>
        </p:nvSpPr>
        <p:spPr>
          <a:xfrm>
            <a:off x="5432066" y="4133313"/>
            <a:ext cx="1788459" cy="1465730"/>
          </a:xfrm>
          <a:prstGeom prst="rightArrow">
            <a:avLst/>
          </a:prstGeom>
          <a:solidFill>
            <a:schemeClr val="tx2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Verdana"/>
                <a:cs typeface="Verdana"/>
              </a:rPr>
              <a:t>IMPROVE</a:t>
            </a:r>
          </a:p>
        </p:txBody>
      </p:sp>
      <p:sp>
        <p:nvSpPr>
          <p:cNvPr id="10" name="Seta para a direita 46"/>
          <p:cNvSpPr/>
          <p:nvPr/>
        </p:nvSpPr>
        <p:spPr>
          <a:xfrm>
            <a:off x="7085301" y="4995087"/>
            <a:ext cx="1788459" cy="146573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latin typeface="Verdana"/>
                <a:cs typeface="Verdana"/>
              </a:rPr>
              <a:t>CONTROL</a:t>
            </a:r>
          </a:p>
        </p:txBody>
      </p:sp>
      <p:sp>
        <p:nvSpPr>
          <p:cNvPr id="11" name="CaixaDeTexto 4"/>
          <p:cNvSpPr txBox="1">
            <a:spLocks noChangeArrowheads="1"/>
          </p:cNvSpPr>
          <p:nvPr/>
        </p:nvSpPr>
        <p:spPr bwMode="auto">
          <a:xfrm>
            <a:off x="44671" y="2348613"/>
            <a:ext cx="2899781" cy="10926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pt-BR" sz="1400" b="1" dirty="0">
                <a:solidFill>
                  <a:srgbClr val="FF6600"/>
                </a:solidFill>
                <a:latin typeface="Verdana"/>
                <a:cs typeface="Verdana"/>
              </a:rPr>
              <a:t>Qual é o problema?</a:t>
            </a:r>
          </a:p>
          <a:p>
            <a:pPr eaLnBrk="1" hangingPunct="1"/>
            <a:endParaRPr lang="pt-BR" sz="900" b="1" dirty="0">
              <a:solidFill>
                <a:srgbClr val="FF6600"/>
              </a:solidFill>
              <a:latin typeface="Verdana"/>
              <a:cs typeface="Verdana"/>
            </a:endParaRP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Definir o problema</a:t>
            </a: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Justificar o problema</a:t>
            </a: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Organizar o projeto</a:t>
            </a:r>
          </a:p>
        </p:txBody>
      </p:sp>
      <p:sp>
        <p:nvSpPr>
          <p:cNvPr id="12" name="CaixaDeTexto 5"/>
          <p:cNvSpPr txBox="1">
            <a:spLocks noChangeArrowheads="1"/>
          </p:cNvSpPr>
          <p:nvPr/>
        </p:nvSpPr>
        <p:spPr bwMode="auto">
          <a:xfrm>
            <a:off x="684265" y="3825536"/>
            <a:ext cx="2734179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pt-BR" sz="1400" b="1" dirty="0">
                <a:solidFill>
                  <a:srgbClr val="FF0000"/>
                </a:solidFill>
                <a:latin typeface="Verdana"/>
                <a:cs typeface="Verdana"/>
              </a:rPr>
              <a:t>Onde está o problema?</a:t>
            </a:r>
          </a:p>
          <a:p>
            <a:pPr eaLnBrk="1" hangingPunct="1"/>
            <a:endParaRPr lang="pt-BR" sz="800" b="1" dirty="0">
              <a:solidFill>
                <a:srgbClr val="FF0000"/>
              </a:solidFill>
              <a:latin typeface="Verdana"/>
              <a:cs typeface="Verdana"/>
            </a:endParaRP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Definir os estratos</a:t>
            </a: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Realizar estratificações</a:t>
            </a: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Definir metas específicas</a:t>
            </a:r>
          </a:p>
        </p:txBody>
      </p:sp>
      <p:sp>
        <p:nvSpPr>
          <p:cNvPr id="13" name="CaixaDeTexto 6"/>
          <p:cNvSpPr txBox="1">
            <a:spLocks noChangeArrowheads="1"/>
          </p:cNvSpPr>
          <p:nvPr/>
        </p:nvSpPr>
        <p:spPr bwMode="auto">
          <a:xfrm>
            <a:off x="1975553" y="5236666"/>
            <a:ext cx="3240321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pt-BR" sz="1400" b="1" dirty="0">
                <a:solidFill>
                  <a:srgbClr val="9900FF"/>
                </a:solidFill>
                <a:latin typeface="Verdana"/>
                <a:cs typeface="Verdana"/>
              </a:rPr>
              <a:t>Quais as causas do problema?</a:t>
            </a:r>
          </a:p>
          <a:p>
            <a:pPr eaLnBrk="1" hangingPunct="1"/>
            <a:endParaRPr lang="pt-BR" sz="800" dirty="0">
              <a:solidFill>
                <a:srgbClr val="595959"/>
              </a:solidFill>
              <a:latin typeface="Verdana"/>
              <a:cs typeface="Verdana"/>
            </a:endParaRP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Mapear o processo</a:t>
            </a: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Levantar e priorizar as causas</a:t>
            </a: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Provar as causas</a:t>
            </a:r>
          </a:p>
        </p:txBody>
      </p:sp>
      <p:sp>
        <p:nvSpPr>
          <p:cNvPr id="14" name="CaixaDeTexto 7"/>
          <p:cNvSpPr txBox="1">
            <a:spLocks noChangeArrowheads="1"/>
          </p:cNvSpPr>
          <p:nvPr/>
        </p:nvSpPr>
        <p:spPr bwMode="auto">
          <a:xfrm>
            <a:off x="5107778" y="1073127"/>
            <a:ext cx="3360084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pt-BR" sz="1400" b="1" dirty="0">
                <a:solidFill>
                  <a:srgbClr val="0070C0"/>
                </a:solidFill>
                <a:latin typeface="Verdana"/>
                <a:cs typeface="Verdana"/>
              </a:rPr>
              <a:t>Quais as soluções?</a:t>
            </a:r>
          </a:p>
          <a:p>
            <a:pPr eaLnBrk="1" hangingPunct="1"/>
            <a:endParaRPr lang="pt-BR" sz="800" b="1" dirty="0">
              <a:solidFill>
                <a:srgbClr val="0070C0"/>
              </a:solidFill>
              <a:latin typeface="Verdana"/>
              <a:cs typeface="Verdana"/>
            </a:endParaRP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Propor soluções</a:t>
            </a: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Priorizar, analisar riscos, custos, ...</a:t>
            </a: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Elaborar plano de implementação</a:t>
            </a:r>
          </a:p>
        </p:txBody>
      </p:sp>
      <p:sp>
        <p:nvSpPr>
          <p:cNvPr id="15" name="CaixaDeTexto 8"/>
          <p:cNvSpPr txBox="1">
            <a:spLocks noChangeArrowheads="1"/>
          </p:cNvSpPr>
          <p:nvPr/>
        </p:nvSpPr>
        <p:spPr bwMode="auto">
          <a:xfrm>
            <a:off x="6472074" y="2481831"/>
            <a:ext cx="2671926" cy="1723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pt-BR" sz="1400" b="1" dirty="0">
                <a:solidFill>
                  <a:srgbClr val="00B050"/>
                </a:solidFill>
                <a:latin typeface="Verdana"/>
                <a:cs typeface="Verdana"/>
              </a:rPr>
              <a:t>A meta foi atingida?</a:t>
            </a:r>
          </a:p>
          <a:p>
            <a:pPr eaLnBrk="1" hangingPunct="1"/>
            <a:r>
              <a:rPr lang="pt-BR" sz="1400" b="1" dirty="0">
                <a:solidFill>
                  <a:srgbClr val="00B050"/>
                </a:solidFill>
                <a:latin typeface="Verdana"/>
                <a:cs typeface="Verdana"/>
              </a:rPr>
              <a:t>que fazer para manter o resultado?</a:t>
            </a:r>
          </a:p>
          <a:p>
            <a:pPr eaLnBrk="1" hangingPunct="1"/>
            <a:endParaRPr lang="pt-BR" sz="800" b="1" dirty="0">
              <a:solidFill>
                <a:srgbClr val="00B050"/>
              </a:solidFill>
              <a:latin typeface="Verdana"/>
              <a:cs typeface="Verdana"/>
            </a:endParaRP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Verificar o alcance da meta</a:t>
            </a:r>
          </a:p>
          <a:p>
            <a:pPr eaLnBrk="1" hangingPunct="1"/>
            <a:r>
              <a:rPr lang="pt-BR" sz="1400" dirty="0">
                <a:solidFill>
                  <a:srgbClr val="595959"/>
                </a:solidFill>
                <a:latin typeface="Verdana"/>
                <a:cs typeface="Verdana"/>
              </a:rPr>
              <a:t>Implementar indicadores de controle e de manutenção de resultados</a:t>
            </a:r>
          </a:p>
        </p:txBody>
      </p:sp>
    </p:spTree>
    <p:extLst>
      <p:ext uri="{BB962C8B-B14F-4D97-AF65-F5344CB8AC3E}">
        <p14:creationId xmlns:p14="http://schemas.microsoft.com/office/powerpoint/2010/main" val="291999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200" dirty="0">
                <a:solidFill>
                  <a:schemeClr val="bg1"/>
                </a:solidFill>
              </a:rPr>
              <a:t>Implementação das soluções</a:t>
            </a:r>
            <a:endParaRPr lang="pt-BR" sz="5400" dirty="0">
              <a:solidFill>
                <a:schemeClr val="bg1"/>
              </a:solidFill>
              <a:cs typeface="Calibri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xdr="http://schemas.openxmlformats.org/drawingml/2006/spreadsheetDrawing" xmlns="" xmlns:a16="http://schemas.microsoft.com/office/drawing/2014/main" xmlns:lc="http://schemas.openxmlformats.org/drawingml/2006/lockedCanvas" id="{00000000-0008-0000-3500-00002B0000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012289"/>
            <a:ext cx="2230582" cy="313128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720"/>
          <a:stretch/>
        </p:blipFill>
        <p:spPr bwMode="auto">
          <a:xfrm>
            <a:off x="2356495" y="910931"/>
            <a:ext cx="6176682" cy="208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23" b="14445"/>
          <a:stretch/>
        </p:blipFill>
        <p:spPr bwMode="auto">
          <a:xfrm>
            <a:off x="2356495" y="3543303"/>
            <a:ext cx="6176682" cy="2081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8705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de cantos arredondados 2"/>
          <p:cNvSpPr/>
          <p:nvPr/>
        </p:nvSpPr>
        <p:spPr>
          <a:xfrm>
            <a:off x="115888" y="314325"/>
            <a:ext cx="8912225" cy="1365250"/>
          </a:xfrm>
          <a:prstGeom prst="roundRect">
            <a:avLst/>
          </a:prstGeom>
          <a:gradFill flip="none" rotWithShape="1">
            <a:gsLst>
              <a:gs pos="0">
                <a:srgbClr val="800000">
                  <a:shade val="30000"/>
                  <a:satMod val="115000"/>
                </a:srgbClr>
              </a:gs>
              <a:gs pos="50000">
                <a:srgbClr val="800000">
                  <a:shade val="67500"/>
                  <a:satMod val="115000"/>
                </a:srgbClr>
              </a:gs>
              <a:gs pos="100000">
                <a:srgbClr val="8000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531813" y="536575"/>
            <a:ext cx="8016875" cy="10207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pt-BR" sz="4800" b="1" dirty="0">
                <a:solidFill>
                  <a:schemeClr val="bg1"/>
                </a:solidFill>
              </a:rPr>
              <a:t>SIX SIGMA - DMAIC</a:t>
            </a:r>
            <a:endParaRPr lang="pt-BR" sz="2400" b="1" dirty="0"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76806" name="AutoShape 8" descr="Resultado de imagem para logo renault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342901" y="4988624"/>
            <a:ext cx="8401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/>
              <a:t>Fase Control – Controlar</a:t>
            </a:r>
          </a:p>
        </p:txBody>
      </p:sp>
      <p:pic>
        <p:nvPicPr>
          <p:cNvPr id="8" name="Picture 2" descr="Resultado de imagem para DMA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3060" y="1655191"/>
            <a:ext cx="3053080" cy="3053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/>
          <p:cNvSpPr/>
          <p:nvPr/>
        </p:nvSpPr>
        <p:spPr>
          <a:xfrm>
            <a:off x="2584704" y="2630614"/>
            <a:ext cx="1477772" cy="1291971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228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048621"/>
              </p:ext>
            </p:extLst>
          </p:nvPr>
        </p:nvGraphicFramePr>
        <p:xfrm>
          <a:off x="321606" y="978088"/>
          <a:ext cx="8429204" cy="4782631"/>
        </p:xfrm>
        <a:graphic>
          <a:graphicData uri="http://schemas.openxmlformats.org/drawingml/2006/table">
            <a:tbl>
              <a:tblPr/>
              <a:tblGrid>
                <a:gridCol w="101914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01914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33740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1662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019149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27394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210238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380096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</a:tblGrid>
              <a:tr h="16635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SETOR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Média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 </a:t>
                      </a:r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dias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atual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ctr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Porcentagem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 </a:t>
                      </a:r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Redução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Proposta de Redução</a:t>
                      </a:r>
                      <a:b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(em dias)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Desvio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Padrão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MEDIÇAO CONTROL</a:t>
                      </a:r>
                      <a:b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MEDIÇAO CONTROL</a:t>
                      </a:r>
                      <a:b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desv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padrao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198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SAPRE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42,19 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198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SMIN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34,57 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198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SMIC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23,46 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198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SESEG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15,46 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5198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CSTA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8,6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     13,89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5198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      5,38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50569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4064847"/>
              </p:ext>
            </p:extLst>
          </p:nvPr>
        </p:nvGraphicFramePr>
        <p:xfrm>
          <a:off x="228600" y="966944"/>
          <a:ext cx="8714232" cy="4720621"/>
        </p:xfrm>
        <a:graphic>
          <a:graphicData uri="http://schemas.openxmlformats.org/drawingml/2006/table">
            <a:tbl>
              <a:tblPr/>
              <a:tblGrid>
                <a:gridCol w="6445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8734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98755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04820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604879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86411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080141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036935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2352203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</a:tblGrid>
              <a:tr h="14295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SETOR</a:t>
                      </a:r>
                    </a:p>
                  </a:txBody>
                  <a:tcPr marL="7304" marR="7304" marT="730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Média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 </a:t>
                      </a:r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dias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atual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4" marR="7304" marT="7304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Porcentagem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 </a:t>
                      </a:r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Redução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4" marR="7304" marT="7304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Proposta</a:t>
                      </a:r>
                    </a:p>
                    <a:p>
                      <a:pPr algn="ctr" fontAlgn="ctr"/>
                      <a:r>
                        <a:rPr lang="pt-BR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 Redução</a:t>
                      </a:r>
                      <a:br>
                        <a:rPr lang="pt-BR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pt-BR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(em dias)</a:t>
                      </a:r>
                    </a:p>
                  </a:txBody>
                  <a:tcPr marL="7304" marR="7304" marT="7304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Desvio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Padrão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4" marR="7304" marT="7304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4" marR="7304" marT="730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MEDIÇAO CONTROL</a:t>
                      </a:r>
                      <a:b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 dias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4" marR="7304" marT="730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MEDIÇAO CONTROL</a:t>
                      </a:r>
                      <a:b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desv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padrao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4" marR="7304" marT="7304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4" marR="7304" marT="7304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1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SAPRE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22,5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42,19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16,5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21,39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9121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SMIN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34,57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NÃO HÁ DADOS SUFICIENTES PARA COMPARAÇÃO</a:t>
                      </a:r>
                    </a:p>
                  </a:txBody>
                  <a:tcPr marL="7304" marR="7304" marT="7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1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SMIC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9,94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9,14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23,46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7,33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11,65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1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SESEG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15,46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7,4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11,3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3659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CSTA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8,6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13,89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4,5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9,06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04" marR="7304" marT="7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158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3,2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3,1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5,83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5,26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6,77</a:t>
                      </a:r>
                    </a:p>
                  </a:txBody>
                  <a:tcPr marL="7304" marR="7304" marT="730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NECESSARIO ATENÇÃO</a:t>
                      </a:r>
                    </a:p>
                  </a:txBody>
                  <a:tcPr marL="7304" marR="7304" marT="730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6983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Rectangle 2">
            <a:extLst>
              <a:ext uri="{FF2B5EF4-FFF2-40B4-BE49-F238E27FC236}">
                <a16:creationId xmlns="" xmlns:a16="http://schemas.microsoft.com/office/drawing/2014/main" id="{BC9D2BC2-3CFE-48F3-A907-8FECF8E49F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813" y="-16259"/>
            <a:ext cx="8016875" cy="10207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pt-B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Meta Global - Control </a:t>
            </a:r>
            <a:endParaRPr lang="pt-BR" sz="2400" b="1" dirty="0"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" y="1969508"/>
            <a:ext cx="9001125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753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7003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Rectangle 2">
            <a:extLst>
              <a:ext uri="{FF2B5EF4-FFF2-40B4-BE49-F238E27FC236}">
                <a16:creationId xmlns="" xmlns:a16="http://schemas.microsoft.com/office/drawing/2014/main" id="{BC9D2BC2-3CFE-48F3-A907-8FECF8E49F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813" y="-16259"/>
            <a:ext cx="8016875" cy="10207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sz="4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Agradecimentos</a:t>
            </a:r>
            <a:r>
              <a:rPr 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 e </a:t>
            </a:r>
            <a:r>
              <a:rPr lang="en-US" sz="4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DDDDDD"/>
                  </a:outerShdw>
                </a:effectLst>
              </a:rPr>
              <a:t>Contatos</a:t>
            </a:r>
            <a:endParaRPr lang="pt-BR" sz="2400" b="1" dirty="0"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8543" y="860064"/>
            <a:ext cx="295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SECGS, CIP e CSTA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73040" y="1003168"/>
            <a:ext cx="3459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Orientador</a:t>
            </a:r>
            <a:r>
              <a:rPr lang="en-US" dirty="0"/>
              <a:t> Pedro e </a:t>
            </a:r>
            <a:r>
              <a:rPr lang="en-US" dirty="0" err="1"/>
              <a:t>Professores</a:t>
            </a:r>
            <a:endParaRPr lang="en-US" dirty="0"/>
          </a:p>
        </p:txBody>
      </p:sp>
      <p:pic>
        <p:nvPicPr>
          <p:cNvPr id="8" name="Picture 2" descr="Foto do perfil de Pedro Souza, A imagem pode conter: Pedro Souza, sorrindo, close-u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868" y="1455945"/>
            <a:ext cx="1553429" cy="1553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57" t="26469" r="13178" b="23161"/>
          <a:stretch/>
        </p:blipFill>
        <p:spPr>
          <a:xfrm>
            <a:off x="343816" y="1275248"/>
            <a:ext cx="4175311" cy="16422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0" t="30877" r="2631" b="9240"/>
          <a:stretch/>
        </p:blipFill>
        <p:spPr>
          <a:xfrm>
            <a:off x="1675990" y="2409347"/>
            <a:ext cx="4319614" cy="20747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21" b="30419"/>
          <a:stretch/>
        </p:blipFill>
        <p:spPr>
          <a:xfrm>
            <a:off x="2492884" y="3818904"/>
            <a:ext cx="3857625" cy="274721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16610" y="3639091"/>
            <a:ext cx="19159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Ruhan Sanabria</a:t>
            </a:r>
          </a:p>
          <a:p>
            <a:r>
              <a:rPr lang="pt-BR" dirty="0" smtClean="0"/>
              <a:t>Ivis Martins</a:t>
            </a:r>
          </a:p>
          <a:p>
            <a:r>
              <a:rPr lang="pt-BR" dirty="0" smtClean="0"/>
              <a:t>André Rodrigues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16610" y="4680324"/>
            <a:ext cx="1901190" cy="64881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16610" y="5447047"/>
            <a:ext cx="145732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890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471738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600" dirty="0">
                <a:solidFill>
                  <a:schemeClr val="bg1"/>
                </a:solidFill>
                <a:cs typeface="Calibri" pitchFamily="34" charset="0"/>
              </a:rPr>
              <a:t>Equipe do projeto</a:t>
            </a:r>
          </a:p>
        </p:txBody>
      </p:sp>
      <p:pic>
        <p:nvPicPr>
          <p:cNvPr id="6" name="Imagem 13">
            <a:extLst>
              <a:ext uri="{FF2B5EF4-FFF2-40B4-BE49-F238E27FC236}">
                <a16:creationId xmlns="" xmlns:a16="http://schemas.microsoft.com/office/drawing/2014/main" id="{00000000-0008-0000-0200-00000D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94" b="4037"/>
          <a:stretch/>
        </p:blipFill>
        <p:spPr>
          <a:xfrm>
            <a:off x="4046220" y="700517"/>
            <a:ext cx="4262627" cy="5547883"/>
          </a:xfrm>
          <a:prstGeom prst="rect">
            <a:avLst/>
          </a:prstGeom>
        </p:spPr>
      </p:pic>
      <p:pic>
        <p:nvPicPr>
          <p:cNvPr id="5" name="Imagem 13">
            <a:extLst>
              <a:ext uri="{FF2B5EF4-FFF2-40B4-BE49-F238E27FC236}">
                <a16:creationId xmlns="" xmlns:a16="http://schemas.microsoft.com/office/drawing/2014/main" id="{00000000-0008-0000-0200-00000D00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" r="63577" b="4150"/>
          <a:stretch/>
        </p:blipFill>
        <p:spPr>
          <a:xfrm>
            <a:off x="944617" y="701039"/>
            <a:ext cx="3112389" cy="553974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7577" y="4571871"/>
            <a:ext cx="1095375" cy="5810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1920" y="4325620"/>
            <a:ext cx="438883" cy="139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3922592" y="4120715"/>
            <a:ext cx="325994" cy="8382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3997468" y="4156494"/>
            <a:ext cx="292537" cy="4571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4061384" y="4174690"/>
            <a:ext cx="256144" cy="4571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4152692" y="4190564"/>
            <a:ext cx="186295" cy="8382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0381" y="5638800"/>
            <a:ext cx="744598" cy="533400"/>
          </a:xfrm>
          <a:prstGeom prst="rect">
            <a:avLst/>
          </a:prstGeom>
        </p:spPr>
      </p:pic>
      <p:pic>
        <p:nvPicPr>
          <p:cNvPr id="1026" name="Picture 2" descr="Foto do perfil de Pedro Souza, A imagem pode conter: Pedro Souza, sorrindo, close-up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046" y="701039"/>
            <a:ext cx="1310640" cy="1310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03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0000000-0008-0000-0E00-000038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8244" y="0"/>
            <a:ext cx="987988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2323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00000000-0008-0000-0E00-000038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4478877" cy="3108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00000000-0008-0000-0E00-000041000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8272" y="446833"/>
            <a:ext cx="3915728" cy="6411167"/>
          </a:xfrm>
          <a:prstGeom prst="rect">
            <a:avLst/>
          </a:prstGeom>
          <a:noFill/>
          <a:ln w="60325">
            <a:noFill/>
            <a:miter lim="800000"/>
            <a:headEnd/>
            <a:tailEnd/>
          </a:ln>
          <a:extLst/>
        </p:spPr>
      </p:pic>
      <p:sp>
        <p:nvSpPr>
          <p:cNvPr id="14" name="Retângulo 5">
            <a:extLst>
              <a:ext uri="{FF2B5EF4-FFF2-40B4-BE49-F238E27FC236}">
                <a16:creationId xmlns="" xmlns:a16="http://schemas.microsoft.com/office/drawing/2014/main" id="{00000000-0008-0000-0E00-000042000000}"/>
              </a:ext>
            </a:extLst>
          </p:cNvPr>
          <p:cNvSpPr/>
          <p:nvPr/>
        </p:nvSpPr>
        <p:spPr>
          <a:xfrm>
            <a:off x="1106917" y="1786665"/>
            <a:ext cx="549163" cy="13222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 sz="1100"/>
          </a:p>
        </p:txBody>
      </p:sp>
      <p:sp>
        <p:nvSpPr>
          <p:cNvPr id="17" name="Retângulo 5">
            <a:extLst>
              <a:ext uri="{FF2B5EF4-FFF2-40B4-BE49-F238E27FC236}">
                <a16:creationId xmlns="" xmlns:a16="http://schemas.microsoft.com/office/drawing/2014/main" id="{00000000-0008-0000-0E00-000042000000}"/>
              </a:ext>
            </a:extLst>
          </p:cNvPr>
          <p:cNvSpPr/>
          <p:nvPr/>
        </p:nvSpPr>
        <p:spPr>
          <a:xfrm>
            <a:off x="5228272" y="474323"/>
            <a:ext cx="3915728" cy="6393629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pt-BR" sz="1100"/>
          </a:p>
        </p:txBody>
      </p:sp>
      <p:cxnSp>
        <p:nvCxnSpPr>
          <p:cNvPr id="18" name="Conector reto 66">
            <a:extLst>
              <a:ext uri="{FF2B5EF4-FFF2-40B4-BE49-F238E27FC236}">
                <a16:creationId xmlns="" xmlns:a16="http://schemas.microsoft.com/office/drawing/2014/main" id="{00000000-0008-0000-0E00-000043000000}"/>
              </a:ext>
            </a:extLst>
          </p:cNvPr>
          <p:cNvCxnSpPr/>
          <p:nvPr/>
        </p:nvCxnSpPr>
        <p:spPr>
          <a:xfrm flipH="1">
            <a:off x="1656081" y="474323"/>
            <a:ext cx="3572191" cy="131234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9">
            <a:extLst>
              <a:ext uri="{FF2B5EF4-FFF2-40B4-BE49-F238E27FC236}">
                <a16:creationId xmlns="" xmlns:a16="http://schemas.microsoft.com/office/drawing/2014/main" id="{00000000-0008-0000-0E00-000044000000}"/>
              </a:ext>
            </a:extLst>
          </p:cNvPr>
          <p:cNvCxnSpPr/>
          <p:nvPr/>
        </p:nvCxnSpPr>
        <p:spPr>
          <a:xfrm>
            <a:off x="1106917" y="3099007"/>
            <a:ext cx="4121355" cy="378648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012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de cantos arredondados 2"/>
          <p:cNvSpPr/>
          <p:nvPr/>
        </p:nvSpPr>
        <p:spPr>
          <a:xfrm>
            <a:off x="115888" y="314325"/>
            <a:ext cx="8912225" cy="1365250"/>
          </a:xfrm>
          <a:prstGeom prst="roundRect">
            <a:avLst/>
          </a:prstGeom>
          <a:gradFill flip="none" rotWithShape="1">
            <a:gsLst>
              <a:gs pos="0">
                <a:srgbClr val="800000">
                  <a:shade val="30000"/>
                  <a:satMod val="115000"/>
                </a:srgbClr>
              </a:gs>
              <a:gs pos="50000">
                <a:srgbClr val="800000">
                  <a:shade val="67500"/>
                  <a:satMod val="115000"/>
                </a:srgbClr>
              </a:gs>
              <a:gs pos="100000">
                <a:srgbClr val="800000">
                  <a:shade val="100000"/>
                  <a:satMod val="115000"/>
                </a:srgb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531813" y="536575"/>
            <a:ext cx="8016875" cy="10207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pt-BR" sz="4800" b="1" dirty="0">
                <a:solidFill>
                  <a:schemeClr val="bg1"/>
                </a:solidFill>
              </a:rPr>
              <a:t>SIX SIGMA - DMAIC</a:t>
            </a:r>
            <a:endParaRPr lang="pt-BR" sz="2400" b="1" dirty="0">
              <a:effectLst>
                <a:outerShdw blurRad="38100" dist="38100" dir="2700000" algn="tl">
                  <a:srgbClr val="DDDDDD"/>
                </a:outerShdw>
              </a:effectLst>
            </a:endParaRPr>
          </a:p>
        </p:txBody>
      </p:sp>
      <p:sp>
        <p:nvSpPr>
          <p:cNvPr id="76806" name="AutoShape 8" descr="Resultado de imagem para logo renault"/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pt-BR"/>
          </a:p>
        </p:txBody>
      </p:sp>
      <p:sp>
        <p:nvSpPr>
          <p:cNvPr id="2" name="CaixaDeTexto 1"/>
          <p:cNvSpPr txBox="1"/>
          <p:nvPr/>
        </p:nvSpPr>
        <p:spPr>
          <a:xfrm>
            <a:off x="342901" y="5359528"/>
            <a:ext cx="8401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/>
              <a:t>Fase DEFINE – Definir</a:t>
            </a:r>
          </a:p>
        </p:txBody>
      </p:sp>
      <p:pic>
        <p:nvPicPr>
          <p:cNvPr id="8" name="Picture 2" descr="Resultado de imagem para DMAI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3060" y="2121535"/>
            <a:ext cx="3053080" cy="3053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/>
          <p:cNvSpPr/>
          <p:nvPr/>
        </p:nvSpPr>
        <p:spPr>
          <a:xfrm>
            <a:off x="3307080" y="2060892"/>
            <a:ext cx="1417320" cy="1244600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428875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600" dirty="0">
                <a:solidFill>
                  <a:schemeClr val="bg1"/>
                </a:solidFill>
                <a:cs typeface="Calibri" pitchFamily="34" charset="0"/>
              </a:rPr>
              <a:t>Qual é o problema?</a:t>
            </a:r>
          </a:p>
        </p:txBody>
      </p:sp>
    </p:spTree>
    <p:extLst>
      <p:ext uri="{BB962C8B-B14F-4D97-AF65-F5344CB8AC3E}">
        <p14:creationId xmlns:p14="http://schemas.microsoft.com/office/powerpoint/2010/main" val="302962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6172200"/>
            <a:ext cx="2428875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9" name="Título 3"/>
          <p:cNvSpPr txBox="1">
            <a:spLocks/>
          </p:cNvSpPr>
          <p:nvPr/>
        </p:nvSpPr>
        <p:spPr>
          <a:xfrm>
            <a:off x="0" y="-76200"/>
            <a:ext cx="9144000" cy="647700"/>
          </a:xfrm>
          <a:prstGeom prst="rect">
            <a:avLst/>
          </a:prstGeom>
        </p:spPr>
        <p:txBody>
          <a:bodyPr/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800" b="1" cap="none" spc="0">
                <a:ln>
                  <a:noFill/>
                </a:ln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itchFamily="34" charset="0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 Black" pitchFamily="34" charset="0"/>
              </a:defRPr>
            </a:lvl9pPr>
          </a:lstStyle>
          <a:p>
            <a:pPr algn="ctr">
              <a:defRPr/>
            </a:pPr>
            <a:r>
              <a:rPr lang="pt-BR" sz="3600" dirty="0">
                <a:solidFill>
                  <a:schemeClr val="bg1"/>
                </a:solidFill>
                <a:cs typeface="Calibri" pitchFamily="34" charset="0"/>
              </a:rPr>
              <a:t>Qual é o problema?</a:t>
            </a:r>
          </a:p>
        </p:txBody>
      </p:sp>
      <p:sp>
        <p:nvSpPr>
          <p:cNvPr id="3" name="Rectangle 2"/>
          <p:cNvSpPr/>
          <p:nvPr/>
        </p:nvSpPr>
        <p:spPr>
          <a:xfrm>
            <a:off x="-91440" y="-186267"/>
            <a:ext cx="9235440" cy="9584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8573" y="71120"/>
            <a:ext cx="4545628" cy="677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830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Personalizar design">
  <a:themeElements>
    <a:clrScheme name="Aspecto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Personalizar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ersonalizar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sonalizar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sonalizar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sonalizar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sonalizar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sonalizar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Personalizar design">
  <a:themeElements>
    <a:clrScheme name="Aspecto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Personalizar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ersonalizar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sonalizar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sonalizar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sonalizar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sonalizar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ersonalizar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ersonalizar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10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11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12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13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14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2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3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4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5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6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7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8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ppt/theme/themeOverride9.xml><?xml version="1.0" encoding="utf-8"?>
<a:themeOverride xmlns:a="http://schemas.openxmlformats.org/drawingml/2006/main">
  <a:clrScheme name="Aspecto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6625</TotalTime>
  <Words>1240</Words>
  <Application>Microsoft Office PowerPoint</Application>
  <PresentationFormat>On-screen Show (4:3)</PresentationFormat>
  <Paragraphs>359</Paragraphs>
  <Slides>35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ＭＳ Ｐゴシック</vt:lpstr>
      <vt:lpstr>Arial</vt:lpstr>
      <vt:lpstr>Arial Black</vt:lpstr>
      <vt:lpstr>Calibri</vt:lpstr>
      <vt:lpstr>Tahoma</vt:lpstr>
      <vt:lpstr>Verdana</vt:lpstr>
      <vt:lpstr>Wingdings</vt:lpstr>
      <vt:lpstr>Office Theme</vt:lpstr>
      <vt:lpstr>Custom Design</vt:lpstr>
      <vt:lpstr>1_Personalizar design</vt:lpstr>
      <vt:lpstr>Personalizar design</vt:lpstr>
      <vt:lpstr>PowerPoint Presentation</vt:lpstr>
      <vt:lpstr>METODOLOGIA</vt:lpstr>
      <vt:lpstr>DMAIC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Jonas</dc:creator>
  <cp:lastModifiedBy>Rodrigues, Andre</cp:lastModifiedBy>
  <cp:revision>530</cp:revision>
  <dcterms:created xsi:type="dcterms:W3CDTF">2012-05-11T20:10:57Z</dcterms:created>
  <dcterms:modified xsi:type="dcterms:W3CDTF">2018-04-13T12:25:31Z</dcterms:modified>
</cp:coreProperties>
</file>